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87" r:id="rId4"/>
    <p:sldMasterId id="2147483700" r:id="rId5"/>
  </p:sldMasterIdLst>
  <p:notesMasterIdLst>
    <p:notesMasterId r:id="rId49"/>
  </p:notesMasterIdLst>
  <p:sldIdLst>
    <p:sldId id="297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8" r:id="rId4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8" Type="http://schemas.openxmlformats.org/officeDocument/2006/relationships/slide" Target="slides/slide3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image" Target="../media/image56.emf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emf"/><Relationship Id="rId4" Type="http://schemas.openxmlformats.org/officeDocument/2006/relationships/image" Target="../media/image6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image" Target="../media/image8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Relationship Id="rId4" Type="http://schemas.openxmlformats.org/officeDocument/2006/relationships/image" Target="../media/image4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447EF-45CA-47DB-87AE-040E7987DEB3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CE229-DC81-4B04-8189-94ABCD9913E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2407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5F617-42AD-46A9-8B55-C3DAD1A3B2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426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75F617-42AD-46A9-8B55-C3DAD1A3B2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89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2F60-47C9-4ED9-857E-5388D8CB7F70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4B12-66DD-4095-AC8B-3F1663F6E2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35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2F60-47C9-4ED9-857E-5388D8CB7F70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4B12-66DD-4095-AC8B-3F1663F6E2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677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2F60-47C9-4ED9-857E-5388D8CB7F70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4B12-66DD-4095-AC8B-3F1663F6E2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6800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152F0-AC4A-4E05-900B-E979E8B0C5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424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8101E-07DD-4FD6-BE4E-284CF7B47D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997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407D6-FDD3-4526-9550-084349100B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643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75450-9112-43BA-9814-31721F98B7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3132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16E8D-DA11-40D0-80BE-9F59D81289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004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D59BD-7792-4DF4-9EFD-5ACFBDE535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363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3231D-8BE6-44BD-9C80-645E59B8D3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7794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4FF9-1FB8-48BE-85B8-4A90968D71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51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2F60-47C9-4ED9-857E-5388D8CB7F70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4B12-66DD-4095-AC8B-3F1663F6E2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415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DEF52-982C-45FD-B8F8-A0791F4DF6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80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72CDB-26E3-49F8-8EC6-32CA1CFBC6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337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E30B2-2248-4656-9E6E-D3A6F59ED22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347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FBAB-E299-474E-B2D1-5B14D7FBC2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762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0813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E4FE5-0029-4A0E-B2F7-63FCE3ADDC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628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10B-A2C5-4A21-86DA-516999DF40C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4933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10B-A2C5-4A21-86DA-516999DF40C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0428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10B-A2C5-4A21-86DA-516999DF40C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065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10B-A2C5-4A21-86DA-516999DF40C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97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2F60-47C9-4ED9-857E-5388D8CB7F70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4B12-66DD-4095-AC8B-3F1663F6E2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19629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10B-A2C5-4A21-86DA-516999DF40C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2526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10B-A2C5-4A21-86DA-516999DF40C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536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10B-A2C5-4A21-86DA-516999DF40C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455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10B-A2C5-4A21-86DA-516999DF40C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4171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10B-A2C5-4A21-86DA-516999DF40C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641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10B-A2C5-4A21-86DA-516999DF40C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767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1E10B-A2C5-4A21-86DA-516999DF40C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5442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CC0-2FEB-4526-886E-67D584B6E29B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8853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CC0-2FEB-4526-886E-67D584B6E29B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7497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CC0-2FEB-4526-886E-67D584B6E29B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5857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2F60-47C9-4ED9-857E-5388D8CB7F70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4B12-66DD-4095-AC8B-3F1663F6E2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521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CC0-2FEB-4526-886E-67D584B6E29B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313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CC0-2FEB-4526-886E-67D584B6E29B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22489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CC0-2FEB-4526-886E-67D584B6E29B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3035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CC0-2FEB-4526-886E-67D584B6E29B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77630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CC0-2FEB-4526-886E-67D584B6E29B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2860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CC0-2FEB-4526-886E-67D584B6E29B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04026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CC0-2FEB-4526-886E-67D584B6E29B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11544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68CC0-2FEB-4526-886E-67D584B6E29B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43425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3BE92-D684-49A0-B443-B1274AB8ABD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3057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1"/>
            <a:ext cx="10363201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1" y="3840481"/>
            <a:ext cx="85344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199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2F60-47C9-4ED9-857E-5388D8CB7F70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4B12-66DD-4095-AC8B-3F1663F6E2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2238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1940" y="790118"/>
            <a:ext cx="6008122" cy="434353"/>
          </a:xfrm>
        </p:spPr>
        <p:txBody>
          <a:bodyPr lIns="0" tIns="0" rIns="0" bIns="0"/>
          <a:lstStyle>
            <a:lvl1pPr>
              <a:defRPr sz="2823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04049" y="2188454"/>
            <a:ext cx="8913772" cy="131575"/>
          </a:xfrm>
        </p:spPr>
        <p:txBody>
          <a:bodyPr lIns="0" tIns="0" rIns="0" bIns="0"/>
          <a:lstStyle>
            <a:lvl1pPr>
              <a:defRPr sz="855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71682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86633" y="1039976"/>
            <a:ext cx="9665436" cy="5408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1940" y="790118"/>
            <a:ext cx="6008122" cy="434353"/>
          </a:xfrm>
        </p:spPr>
        <p:txBody>
          <a:bodyPr lIns="0" tIns="0" rIns="0" bIns="0"/>
          <a:lstStyle>
            <a:lvl1pPr>
              <a:defRPr sz="2823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2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12074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1940" y="790118"/>
            <a:ext cx="6008122" cy="434353"/>
          </a:xfrm>
        </p:spPr>
        <p:txBody>
          <a:bodyPr lIns="0" tIns="0" rIns="0" bIns="0"/>
          <a:lstStyle>
            <a:lvl1pPr>
              <a:defRPr sz="2823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77439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5990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64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2F60-47C9-4ED9-857E-5388D8CB7F70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4B12-66DD-4095-AC8B-3F1663F6E2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5477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2F60-47C9-4ED9-857E-5388D8CB7F70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4B12-66DD-4095-AC8B-3F1663F6E2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56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2F60-47C9-4ED9-857E-5388D8CB7F70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4B12-66DD-4095-AC8B-3F1663F6E2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614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42F60-47C9-4ED9-857E-5388D8CB7F70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54B12-66DD-4095-AC8B-3F1663F6E2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19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42F60-47C9-4ED9-857E-5388D8CB7F70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54B12-66DD-4095-AC8B-3F1663F6E2C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21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90B1BBB7-7393-411C-800C-7C6A3EC1DB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54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1E10B-A2C5-4A21-86DA-516999DF40C9}" type="datetimeFigureOut">
              <a:rPr lang="en-GB" smtClean="0"/>
              <a:t>03/09/2020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3A0B5-C4DC-4157-A93B-7FEC99F755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44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68CC0-2FEB-4526-886E-67D584B6E29B}" type="datetimeFigureOut">
              <a:rPr lang="fr-FR" smtClean="0"/>
              <a:t>03/09/2020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7D378-1302-4727-9494-776C515371B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66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91940" y="790117"/>
            <a:ext cx="6008122" cy="5078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04049" y="2188454"/>
            <a:ext cx="891377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1" y="6377941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1"/>
            <a:ext cx="28041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1"/>
            <a:ext cx="280415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02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91012">
        <a:defRPr>
          <a:latin typeface="+mn-lt"/>
          <a:ea typeface="+mn-ea"/>
          <a:cs typeface="+mn-cs"/>
        </a:defRPr>
      </a:lvl2pPr>
      <a:lvl3pPr marL="782024">
        <a:defRPr>
          <a:latin typeface="+mn-lt"/>
          <a:ea typeface="+mn-ea"/>
          <a:cs typeface="+mn-cs"/>
        </a:defRPr>
      </a:lvl3pPr>
      <a:lvl4pPr marL="1173036">
        <a:defRPr>
          <a:latin typeface="+mn-lt"/>
          <a:ea typeface="+mn-ea"/>
          <a:cs typeface="+mn-cs"/>
        </a:defRPr>
      </a:lvl4pPr>
      <a:lvl5pPr marL="1564047">
        <a:defRPr>
          <a:latin typeface="+mn-lt"/>
          <a:ea typeface="+mn-ea"/>
          <a:cs typeface="+mn-cs"/>
        </a:defRPr>
      </a:lvl5pPr>
      <a:lvl6pPr marL="1955059">
        <a:defRPr>
          <a:latin typeface="+mn-lt"/>
          <a:ea typeface="+mn-ea"/>
          <a:cs typeface="+mn-cs"/>
        </a:defRPr>
      </a:lvl6pPr>
      <a:lvl7pPr marL="2346071">
        <a:defRPr>
          <a:latin typeface="+mn-lt"/>
          <a:ea typeface="+mn-ea"/>
          <a:cs typeface="+mn-cs"/>
        </a:defRPr>
      </a:lvl7pPr>
      <a:lvl8pPr marL="2737083">
        <a:defRPr>
          <a:latin typeface="+mn-lt"/>
          <a:ea typeface="+mn-ea"/>
          <a:cs typeface="+mn-cs"/>
        </a:defRPr>
      </a:lvl8pPr>
      <a:lvl9pPr marL="312809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91012">
        <a:defRPr>
          <a:latin typeface="+mn-lt"/>
          <a:ea typeface="+mn-ea"/>
          <a:cs typeface="+mn-cs"/>
        </a:defRPr>
      </a:lvl2pPr>
      <a:lvl3pPr marL="782024">
        <a:defRPr>
          <a:latin typeface="+mn-lt"/>
          <a:ea typeface="+mn-ea"/>
          <a:cs typeface="+mn-cs"/>
        </a:defRPr>
      </a:lvl3pPr>
      <a:lvl4pPr marL="1173036">
        <a:defRPr>
          <a:latin typeface="+mn-lt"/>
          <a:ea typeface="+mn-ea"/>
          <a:cs typeface="+mn-cs"/>
        </a:defRPr>
      </a:lvl4pPr>
      <a:lvl5pPr marL="1564047">
        <a:defRPr>
          <a:latin typeface="+mn-lt"/>
          <a:ea typeface="+mn-ea"/>
          <a:cs typeface="+mn-cs"/>
        </a:defRPr>
      </a:lvl5pPr>
      <a:lvl6pPr marL="1955059">
        <a:defRPr>
          <a:latin typeface="+mn-lt"/>
          <a:ea typeface="+mn-ea"/>
          <a:cs typeface="+mn-cs"/>
        </a:defRPr>
      </a:lvl6pPr>
      <a:lvl7pPr marL="2346071">
        <a:defRPr>
          <a:latin typeface="+mn-lt"/>
          <a:ea typeface="+mn-ea"/>
          <a:cs typeface="+mn-cs"/>
        </a:defRPr>
      </a:lvl7pPr>
      <a:lvl8pPr marL="2737083">
        <a:defRPr>
          <a:latin typeface="+mn-lt"/>
          <a:ea typeface="+mn-ea"/>
          <a:cs typeface="+mn-cs"/>
        </a:defRPr>
      </a:lvl8pPr>
      <a:lvl9pPr marL="312809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8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8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41.emf"/><Relationship Id="rId3" Type="http://schemas.openxmlformats.org/officeDocument/2006/relationships/image" Target="../media/image44.png"/><Relationship Id="rId21" Type="http://schemas.openxmlformats.org/officeDocument/2006/relationships/oleObject" Target="../embeddings/oleObject13.bin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0.emf"/><Relationship Id="rId20" Type="http://schemas.openxmlformats.org/officeDocument/2006/relationships/image" Target="../media/image42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oleObject" Target="../embeddings/oleObject10.bin"/><Relationship Id="rId10" Type="http://schemas.openxmlformats.org/officeDocument/2006/relationships/image" Target="../media/image51.png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43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60.em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57.emf"/><Relationship Id="rId12" Type="http://schemas.openxmlformats.org/officeDocument/2006/relationships/oleObject" Target="../embeddings/oleObject18.bin"/><Relationship Id="rId2" Type="http://schemas.openxmlformats.org/officeDocument/2006/relationships/tags" Target="../tags/tag9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59.emf"/><Relationship Id="rId5" Type="http://schemas.openxmlformats.org/officeDocument/2006/relationships/image" Target="../media/image56.emf"/><Relationship Id="rId15" Type="http://schemas.openxmlformats.org/officeDocument/2006/relationships/image" Target="../media/image61.e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8.emf"/><Relationship Id="rId1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6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6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64.emf"/><Relationship Id="rId4" Type="http://schemas.openxmlformats.org/officeDocument/2006/relationships/oleObject" Target="../embeddings/oleObject22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7.e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69.emf"/><Relationship Id="rId4" Type="http://schemas.openxmlformats.org/officeDocument/2006/relationships/image" Target="../media/image66.emf"/><Relationship Id="rId9" Type="http://schemas.openxmlformats.org/officeDocument/2006/relationships/oleObject" Target="../embeddings/oleObject2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7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7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62.emf"/><Relationship Id="rId4" Type="http://schemas.openxmlformats.org/officeDocument/2006/relationships/oleObject" Target="../embeddings/oleObject29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3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8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3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83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8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7" Type="http://schemas.openxmlformats.org/officeDocument/2006/relationships/image" Target="../media/image84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88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83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91.png"/><Relationship Id="rId2" Type="http://schemas.openxmlformats.org/officeDocument/2006/relationships/tags" Target="../tags/tag1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9.e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9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53.xml"/><Relationship Id="rId7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11" Type="http://schemas.openxmlformats.org/officeDocument/2006/relationships/image" Target="../media/image9.e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2.emf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7368" y="2385713"/>
            <a:ext cx="11377264" cy="2086575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Analysis of Quantitative data</a:t>
            </a:r>
            <a:b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b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and non-linear relationships</a:t>
            </a: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Anne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Segonds-Pichon</a:t>
            </a:r>
            <a: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/>
            </a:r>
            <a:br>
              <a:rPr lang="en-GB" sz="20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v2020-08</a:t>
            </a:r>
            <a:endParaRPr lang="en-GB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3" descr="M:\Work\bioinformatics_logo_small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5805264"/>
            <a:ext cx="2383790" cy="845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5" y="49879"/>
            <a:ext cx="2300276" cy="23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3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708485" y="324635"/>
            <a:ext cx="8967535" cy="7780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Correlation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treelight</a:t>
            </a: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.xlsx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 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3768" y="5690533"/>
            <a:ext cx="5304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Amount of light in a tree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758" y="1930780"/>
            <a:ext cx="5246485" cy="34964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819" y="6128060"/>
            <a:ext cx="2193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go!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033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20"/>
    </mc:Choice>
    <mc:Fallback xmlns="">
      <p:transition spd="slow" advTm="10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197213" y="1127456"/>
            <a:ext cx="4866968" cy="48161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890" y="1656825"/>
            <a:ext cx="3516427" cy="3888357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758439" y="198187"/>
            <a:ext cx="6675122" cy="7780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Correlation with Prism 8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86" y="1992084"/>
            <a:ext cx="4526677" cy="44547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1523" y="1319184"/>
            <a:ext cx="3417844" cy="462674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717768" y="3272086"/>
            <a:ext cx="2042951" cy="26214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2292" y="3254414"/>
            <a:ext cx="82586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Normality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856416" y="3831766"/>
            <a:ext cx="662641" cy="26214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32119" y="3816914"/>
            <a:ext cx="118641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Non-directional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05615" y="2763320"/>
            <a:ext cx="2520954" cy="50876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92366" y="3499015"/>
            <a:ext cx="2307438" cy="26214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605614" y="3990022"/>
            <a:ext cx="2394189" cy="53625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4778" y="2478119"/>
            <a:ext cx="127740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Association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10165773" y="2662785"/>
            <a:ext cx="499005" cy="34470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9431444" y="2971800"/>
            <a:ext cx="579183" cy="282614"/>
          </a:xfrm>
          <a:prstGeom prst="roundRect">
            <a:avLst/>
          </a:prstGeom>
          <a:solidFill>
            <a:srgbClr val="5B9BD5">
              <a:alpha val="38824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27427" y="1072050"/>
            <a:ext cx="1406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98521" y="3175849"/>
            <a:ext cx="100957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Strong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Negative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 flipV="1">
            <a:off x="10141393" y="3199954"/>
            <a:ext cx="757128" cy="299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763465" y="4062506"/>
            <a:ext cx="115364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Significant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Arrow Connector 23"/>
          <p:cNvCxnSpPr>
            <a:stCxn id="22" idx="1"/>
          </p:cNvCxnSpPr>
          <p:nvPr/>
        </p:nvCxnSpPr>
        <p:spPr>
          <a:xfrm flipH="1">
            <a:off x="10010628" y="4247172"/>
            <a:ext cx="752837" cy="99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1870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56"/>
    </mc:Choice>
    <mc:Fallback xmlns="">
      <p:transition spd="slow" advTm="4085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538753" y="1605442"/>
          <a:ext cx="7114494" cy="4729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Prism 8" r:id="rId3" imgW="9897303" imgH="6580098" progId="Prism8.Document">
                  <p:embed/>
                </p:oleObj>
              </mc:Choice>
              <mc:Fallback>
                <p:oleObj name="Prism 8" r:id="rId3" imgW="9897303" imgH="6580098" progId="Prism8.Document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38753" y="1605442"/>
                        <a:ext cx="7114494" cy="47296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745277" y="4954209"/>
            <a:ext cx="402065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 = -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0.85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 =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0.0003,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pt-BR" sz="2400" b="1" i="0" u="none" strike="noStrike" kern="1200" cap="none" spc="0" normalizeH="0" baseline="3000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72%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93561" y="1048864"/>
            <a:ext cx="5404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Amount of light in a tree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987040" y="204636"/>
            <a:ext cx="6217921" cy="7780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Correlation with Prism 8</a:t>
            </a:r>
          </a:p>
        </p:txBody>
      </p:sp>
    </p:spTree>
    <p:extLst>
      <p:ext uri="{BB962C8B-B14F-4D97-AF65-F5344CB8AC3E}">
        <p14:creationId xmlns:p14="http://schemas.microsoft.com/office/powerpoint/2010/main" val="399041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07"/>
    </mc:Choice>
    <mc:Fallback xmlns="">
      <p:transition spd="slow" advTm="2450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6675541" y="1502110"/>
            <a:ext cx="4866968" cy="52895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148839" y="204636"/>
            <a:ext cx="8318864" cy="7780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Correlation with Prism 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(if you also want a line of best fit)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31" y="1992084"/>
            <a:ext cx="4206605" cy="4557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8564" y="1637211"/>
            <a:ext cx="3449707" cy="4460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5169" y="1710477"/>
            <a:ext cx="3002540" cy="490008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299170" y="5835145"/>
            <a:ext cx="2099556" cy="262147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299170" y="4845255"/>
            <a:ext cx="2099556" cy="210071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85906" y="5968743"/>
            <a:ext cx="116153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Prediction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>
            <a:stCxn id="18" idx="1"/>
            <a:endCxn id="20" idx="3"/>
          </p:cNvCxnSpPr>
          <p:nvPr/>
        </p:nvCxnSpPr>
        <p:spPr>
          <a:xfrm flipH="1">
            <a:off x="9895114" y="6153409"/>
            <a:ext cx="290792" cy="291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8902337" y="6334479"/>
            <a:ext cx="992777" cy="221291"/>
          </a:xfrm>
          <a:prstGeom prst="roundRect">
            <a:avLst/>
          </a:prstGeom>
          <a:solidFill>
            <a:srgbClr val="5B9BD5">
              <a:alpha val="38824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356171" y="2338250"/>
            <a:ext cx="1944583" cy="359229"/>
          </a:xfrm>
          <a:prstGeom prst="roundRect">
            <a:avLst/>
          </a:prstGeom>
          <a:solidFill>
            <a:srgbClr val="5B9BD5">
              <a:alpha val="38824"/>
            </a:srgb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27696" y="1753475"/>
            <a:ext cx="1406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250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12"/>
    </mc:Choice>
    <mc:Fallback xmlns="">
      <p:transition spd="slow" advTm="29612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446338" y="1903413"/>
          <a:ext cx="7300912" cy="484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Prism 8" r:id="rId3" imgW="9912421" imgH="6572179" progId="Prism8.Document">
                  <p:embed/>
                </p:oleObj>
              </mc:Choice>
              <mc:Fallback>
                <p:oleObj name="Prism 8" r:id="rId3" imgW="9912421" imgH="6572179" progId="Prism8.Document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6338" y="1903413"/>
                        <a:ext cx="7300912" cy="4840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93561" y="1048864"/>
            <a:ext cx="5404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Amount of light in a tree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42023" y="4123501"/>
            <a:ext cx="2375971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= -292.2*X + 5014 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987040" y="204636"/>
            <a:ext cx="6217921" cy="7780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Correlation with Prism 8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669" y="5217019"/>
            <a:ext cx="402065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 = -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0.85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 =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0.0003,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pt-BR" sz="2400" b="1" i="0" u="none" strike="noStrike" kern="1200" cap="none" spc="0" normalizeH="0" baseline="3000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72%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02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2"/>
    </mc:Choice>
    <mc:Fallback xmlns="">
      <p:transition spd="slow" advTm="1098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7348" y="2346155"/>
            <a:ext cx="11737304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Association between 2 continuous variables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Non-linear relationship</a:t>
            </a:r>
          </a:p>
        </p:txBody>
      </p:sp>
    </p:spTree>
    <p:extLst>
      <p:ext uri="{BB962C8B-B14F-4D97-AF65-F5344CB8AC3E}">
        <p14:creationId xmlns:p14="http://schemas.microsoft.com/office/powerpoint/2010/main" val="362148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28"/>
    </mc:Choice>
    <mc:Fallback xmlns="">
      <p:transition spd="slow" advTm="2532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116633"/>
            <a:ext cx="8229600" cy="4905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Curve fitting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19360" y="737557"/>
            <a:ext cx="11794176" cy="49291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Dose-response curves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Nonlinear regression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Dose-response experiments typically use around 5-10 doses of agonist, equally spaced on a logarithmic scale </a:t>
            </a:r>
            <a:endParaRPr kumimoji="0" lang="en-GB" sz="2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 values are responses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aim is often to determine the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IC50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or the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EC50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IC50 (I=Inhibition)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concentration of an agonist that provokes a response half way between the maximal (Top) response and the maximally inhibited (Bottom) </a:t>
            </a: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response.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EC50 (E=Effective):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concentration that gives half-maximal response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7577" y="4602932"/>
            <a:ext cx="3162371" cy="21276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9949" y="4602931"/>
            <a:ext cx="3074534" cy="212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8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190"/>
    </mc:Choice>
    <mc:Fallback xmlns="">
      <p:transition spd="slow" advTm="22419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61" y="1300489"/>
            <a:ext cx="5667375" cy="76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1813" y="3028719"/>
            <a:ext cx="4430059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by step analysis and considerations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1-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Choose a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Model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2-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Choose a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Method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3-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Compare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different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conditions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	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636859" y="290419"/>
            <a:ext cx="9720211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Curve fitting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Example: Inhibition data.xlsx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181088" y="2377717"/>
          <a:ext cx="5898433" cy="4158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Prism 8" r:id="rId4" imgW="9636696" imgH="6793196" progId="Prism8.Document">
                  <p:embed/>
                </p:oleObj>
              </mc:Choice>
              <mc:Fallback>
                <p:oleObj name="Prism 8" r:id="rId4" imgW="9636696" imgH="6793196" progId="Prism8.Document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81088" y="2377717"/>
                        <a:ext cx="5898433" cy="4158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027815" y="1679943"/>
            <a:ext cx="1481470" cy="38254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39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35"/>
    </mc:Choice>
    <mc:Fallback xmlns="">
      <p:transition spd="slow" advTm="5193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61" y="1300489"/>
            <a:ext cx="5667375" cy="76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310" y="2305705"/>
            <a:ext cx="4430059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by step analysis and considerations: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1-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Choose a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Model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636859" y="290419"/>
            <a:ext cx="9720211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Curve fitting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Example: Inhibition data.xlsx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673" y="2173122"/>
            <a:ext cx="4154472" cy="439752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027815" y="1679943"/>
            <a:ext cx="1481470" cy="38254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33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2786"/>
    </mc:Choice>
    <mc:Fallback xmlns="">
      <p:transition spd="slow" advTm="362786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61" y="1300489"/>
            <a:ext cx="5667375" cy="76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310" y="2305705"/>
            <a:ext cx="443005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by step analysis and considerations: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2-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Choose a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Method: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636859" y="290419"/>
            <a:ext cx="9720211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Curve fitting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Example: Inhibition data.xlsx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187" y="2255818"/>
            <a:ext cx="4216220" cy="449194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027815" y="1679943"/>
            <a:ext cx="1481470" cy="38254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78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085"/>
    </mc:Choice>
    <mc:Fallback xmlns="">
      <p:transition spd="slow" advTm="18908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7348" y="2527226"/>
            <a:ext cx="11737304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Association between 2 continuous variables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Linear relationship</a:t>
            </a:r>
          </a:p>
        </p:txBody>
      </p:sp>
    </p:spTree>
    <p:extLst>
      <p:ext uri="{BB962C8B-B14F-4D97-AF65-F5344CB8AC3E}">
        <p14:creationId xmlns:p14="http://schemas.microsoft.com/office/powerpoint/2010/main" val="7399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48"/>
    </mc:Choice>
    <mc:Fallback xmlns="">
      <p:transition spd="slow" advTm="14448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61" y="1300489"/>
            <a:ext cx="5667375" cy="76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310" y="2305705"/>
            <a:ext cx="44300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by step analysis and considerations: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3-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Compare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different conditions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636859" y="290419"/>
            <a:ext cx="9720211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Curve fitting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Example: Inhibition data.xlsx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459" y="2158949"/>
            <a:ext cx="4185039" cy="4483151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1027815" y="1679943"/>
            <a:ext cx="1481470" cy="38254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99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833"/>
    </mc:Choice>
    <mc:Fallback xmlns="">
      <p:transition spd="slow" advTm="152833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61" y="1300489"/>
            <a:ext cx="5667375" cy="76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1310" y="2305705"/>
            <a:ext cx="849463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by step analysis and considerations: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1-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Choose a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Model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not necessary to normalise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should choose it when values defining 0 and 100 are precise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variable slope better if plenty of data points (variable slope or 4 parameters)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2-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Choose a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Method: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outliers, fitting method, weighting method and replicates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3-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Compare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different conditions: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Constrain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depends on your experiment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depends if your data don’t define the top or the bottom of the 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curve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626838" y="4806673"/>
            <a:ext cx="9231998" cy="1028700"/>
            <a:chOff x="1569502" y="2977306"/>
            <a:chExt cx="9231998" cy="10287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20000" y="2977306"/>
              <a:ext cx="4381500" cy="10287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6021279" y="3464338"/>
              <a:ext cx="4015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025157" y="3836344"/>
              <a:ext cx="40153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757950" y="3093166"/>
              <a:ext cx="16816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Diff in parameters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24153" y="3459018"/>
              <a:ext cx="24061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Constraint </a:t>
              </a:r>
              <a:r>
                <a:rPr kumimoji="0" lang="en-GB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vs</a:t>
              </a: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no constraint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70338" y="3286495"/>
              <a:ext cx="45474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Diff between conditions for one or more parameters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69502" y="3628434"/>
              <a:ext cx="45474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Diff between conditions for one or more parameters</a:t>
              </a:r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636859" y="290419"/>
            <a:ext cx="9720211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Curve fitting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Example: Inhibition data.xlsx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8107847" y="1149358"/>
          <a:ext cx="3615086" cy="2548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Prism 8" r:id="rId5" imgW="9636696" imgH="6793196" progId="Prism8.Document">
                  <p:embed/>
                </p:oleObj>
              </mc:Choice>
              <mc:Fallback>
                <p:oleObj name="Prism 8" r:id="rId5" imgW="9636696" imgH="6793196" progId="Prism8.Document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07847" y="1149358"/>
                        <a:ext cx="3615086" cy="2548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1027815" y="1679943"/>
            <a:ext cx="2034362" cy="38254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05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21"/>
    </mc:Choice>
    <mc:Fallback xmlns="">
      <p:transition spd="slow" advTm="65321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61" y="1300489"/>
            <a:ext cx="5667375" cy="762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497" y="2498381"/>
            <a:ext cx="1114040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Step by step analysis and considerations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5-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Initial values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defaults usually OK unless the fit looks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funny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6-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Range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defaults usually OK unless you are not interested in the x-variable full range (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time)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7-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Output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summary table presents same results in a  … summarized way.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 –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Confidence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calculate and plot confidence intervals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9-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Diagnostics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check for normality (weights) and outliers (but keep them in the analysis)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check Replicates 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residual plots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36859" y="290419"/>
            <a:ext cx="9720211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Curve fitting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Example: Inhibition data.xlsx</a:t>
            </a:r>
            <a:endParaRPr kumimoji="0" lang="en-GB" sz="3600" b="1" i="0" u="none" strike="noStrike" kern="0" cap="none" spc="0" normalizeH="0" baseline="0" noProof="0" dirty="0">
              <a:ln>
                <a:noFill/>
              </a:ln>
              <a:solidFill>
                <a:srgbClr val="646B86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8107847" y="1149358"/>
          <a:ext cx="3615086" cy="2548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Prism 8" r:id="rId4" imgW="9636696" imgH="6793196" progId="Prism8.Document">
                  <p:embed/>
                </p:oleObj>
              </mc:Choice>
              <mc:Fallback>
                <p:oleObj name="Prism 8" r:id="rId4" imgW="9636696" imgH="6793196" progId="Prism8.Document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07847" y="1149358"/>
                        <a:ext cx="3615086" cy="2548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970029" y="1696389"/>
            <a:ext cx="3154324" cy="38254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17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420"/>
    </mc:Choice>
    <mc:Fallback xmlns="">
      <p:transition spd="slow" advTm="13542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589" y="946818"/>
            <a:ext cx="1368152" cy="8518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3578" y="2847843"/>
            <a:ext cx="3096344" cy="7868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578" y="3692585"/>
            <a:ext cx="2808312" cy="1980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35397" y="874421"/>
            <a:ext cx="1224136" cy="7969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876" y="2888113"/>
            <a:ext cx="3108506" cy="6684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4876" y="3623867"/>
            <a:ext cx="2649462" cy="176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8039" y="4255509"/>
            <a:ext cx="1368152" cy="8674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88039" y="5979223"/>
            <a:ext cx="3308832" cy="5572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8039" y="6572382"/>
            <a:ext cx="2699134" cy="1785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5397" y="4087145"/>
            <a:ext cx="1224136" cy="8183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44876" y="5939195"/>
            <a:ext cx="3456384" cy="4570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44876" y="6481254"/>
            <a:ext cx="3146927" cy="201527"/>
          </a:xfrm>
          <a:prstGeom prst="rect">
            <a:avLst/>
          </a:prstGeom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636859" y="173874"/>
            <a:ext cx="9720211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Curve 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fitting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2756191" y="751381"/>
          <a:ext cx="2989532" cy="2107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Prism 8" r:id="rId15" imgW="9636696" imgH="6793196" progId="Prism8.Document">
                  <p:embed/>
                </p:oleObj>
              </mc:Choice>
              <mc:Fallback>
                <p:oleObj name="Prism 8" r:id="rId15" imgW="9636696" imgH="6793196" progId="Prism8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756191" y="751381"/>
                        <a:ext cx="2989532" cy="2107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6447919" y="782113"/>
          <a:ext cx="2987478" cy="210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Prism 8" r:id="rId17" imgW="9636696" imgH="6793196" progId="Prism8.Document">
                  <p:embed/>
                </p:oleObj>
              </mc:Choice>
              <mc:Fallback>
                <p:oleObj name="Prism 8" r:id="rId17" imgW="9636696" imgH="6793196" progId="Prism8.Document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447919" y="782113"/>
                        <a:ext cx="2987478" cy="210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6481384" y="3852453"/>
          <a:ext cx="2837004" cy="210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Prism 8" r:id="rId19" imgW="9161197" imgH="6800755" progId="Prism8.Document">
                  <p:embed/>
                </p:oleObj>
              </mc:Choice>
              <mc:Fallback>
                <p:oleObj name="Prism 8" r:id="rId19" imgW="9161197" imgH="6800755" progId="Prism8.Documen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481384" y="3852453"/>
                        <a:ext cx="2837004" cy="210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781491" y="3899021"/>
          <a:ext cx="2837004" cy="210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Prism 8" r:id="rId21" imgW="9161197" imgH="6800755" progId="Prism8.Document">
                  <p:embed/>
                </p:oleObj>
              </mc:Choice>
              <mc:Fallback>
                <p:oleObj name="Prism 8" r:id="rId21" imgW="9161197" imgH="6800755" progId="Prism8.Document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781491" y="3899021"/>
                        <a:ext cx="2837004" cy="210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1330589" y="1192307"/>
            <a:ext cx="462352" cy="21630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424858" y="4307910"/>
            <a:ext cx="462352" cy="21630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373307" y="4508931"/>
            <a:ext cx="462352" cy="21630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394234" y="1090952"/>
            <a:ext cx="462352" cy="21630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460211" y="3683621"/>
            <a:ext cx="2732713" cy="19467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350885" y="6552859"/>
            <a:ext cx="2732713" cy="19467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726096" y="6479211"/>
            <a:ext cx="2982461" cy="196599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605249" y="3604214"/>
            <a:ext cx="2732713" cy="19467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62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536"/>
    </mc:Choice>
    <mc:Fallback xmlns="">
      <p:transition spd="slow" advTm="129536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02820" y="1559845"/>
          <a:ext cx="4457700" cy="788670"/>
        </p:xfrm>
        <a:graphic>
          <a:graphicData uri="http://schemas.openxmlformats.org/drawingml/2006/table">
            <a:tbl>
              <a:tblPr/>
              <a:tblGrid>
                <a:gridCol w="1773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Replicates test for lack of fit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SD replicates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22.71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25.52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SD lack of fit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41.84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32.38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Discrepancy (F)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3.393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1.610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 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0.0247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0.1989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Evidence of inadequate model?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502820" y="2847965"/>
          <a:ext cx="4457700" cy="788670"/>
        </p:xfrm>
        <a:graphic>
          <a:graphicData uri="http://schemas.openxmlformats.org/drawingml/2006/table">
            <a:tbl>
              <a:tblPr/>
              <a:tblGrid>
                <a:gridCol w="1773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Replicates test for lack of fit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SD replicates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22.71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25.52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SD lack of fit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39.22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30.61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Discrepancy (F)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2.982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1.438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 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0.0334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0.2478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Evidence of inadequate model?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02820" y="4311314"/>
          <a:ext cx="4457700" cy="788670"/>
        </p:xfrm>
        <a:graphic>
          <a:graphicData uri="http://schemas.openxmlformats.org/drawingml/2006/table">
            <a:tbl>
              <a:tblPr/>
              <a:tblGrid>
                <a:gridCol w="1773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Replicates test for lack of fit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SD replicates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5.755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7.100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SD lack of fit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11.00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8.379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Discrepancy (F)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3.656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1.393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P 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0.0125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0.2618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Evidence of inadequate model?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02820" y="5733256"/>
          <a:ext cx="4457700" cy="788670"/>
        </p:xfrm>
        <a:graphic>
          <a:graphicData uri="http://schemas.openxmlformats.org/drawingml/2006/table">
            <a:tbl>
              <a:tblPr/>
              <a:tblGrid>
                <a:gridCol w="1773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7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6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Replicates test for lack of fit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SD replicates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5.755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7.100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SD lack of fit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12.28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9.649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Discrepancy (F)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4.553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1.847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P value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0.0036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0.1246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Evidence of inadequate model?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Yes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No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2663060" y="1287555"/>
          <a:ext cx="2705100" cy="131445"/>
        </p:xfrm>
        <a:graphic>
          <a:graphicData uri="http://schemas.openxmlformats.org/drawingml/2006/table">
            <a:tbl>
              <a:tblPr/>
              <a:tblGrid>
                <a:gridCol w="135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effectLst/>
                          <a:latin typeface="Arial" panose="020B0604020202020204" pitchFamily="34" charset="0"/>
                        </a:rPr>
                        <a:t>No inhibitor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 dirty="0">
                          <a:effectLst/>
                          <a:latin typeface="Arial" panose="020B0604020202020204" pitchFamily="34" charset="0"/>
                        </a:rPr>
                        <a:t>Inhibitor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5150957" y="1034804"/>
          <a:ext cx="2042720" cy="14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Prism 8" r:id="rId4" imgW="9636696" imgH="6793196" progId="Prism8.Document">
                  <p:embed/>
                </p:oleObj>
              </mc:Choice>
              <mc:Fallback>
                <p:oleObj name="Prism 8" r:id="rId4" imgW="9636696" imgH="6793196" progId="Prism8.Document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50957" y="1034804"/>
                        <a:ext cx="2042720" cy="14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5150957" y="2533307"/>
          <a:ext cx="2042720" cy="14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Prism 8" r:id="rId6" imgW="9636696" imgH="6793196" progId="Prism8.Document">
                  <p:embed/>
                </p:oleObj>
              </mc:Choice>
              <mc:Fallback>
                <p:oleObj name="Prism 8" r:id="rId6" imgW="9636696" imgH="6793196" progId="Prism8.Document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50957" y="2533307"/>
                        <a:ext cx="2042720" cy="14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5165888" y="3983004"/>
          <a:ext cx="1939831" cy="14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Prism 8" r:id="rId8" imgW="9161197" imgH="6800755" progId="Prism8.Document">
                  <p:embed/>
                </p:oleObj>
              </mc:Choice>
              <mc:Fallback>
                <p:oleObj name="Prism 8" r:id="rId8" imgW="9161197" imgH="6800755" progId="Prism8.Document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65888" y="3983004"/>
                        <a:ext cx="1939831" cy="14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5146920" y="5418000"/>
          <a:ext cx="1939832" cy="14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Prism 8" r:id="rId10" imgW="9161197" imgH="6800755" progId="Prism8.Document">
                  <p:embed/>
                </p:oleObj>
              </mc:Choice>
              <mc:Fallback>
                <p:oleObj name="Prism 8" r:id="rId10" imgW="9161197" imgH="6800755" progId="Prism8.Document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46920" y="5418000"/>
                        <a:ext cx="1939832" cy="14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"/>
          <p:cNvSpPr txBox="1">
            <a:spLocks noChangeArrowheads="1"/>
          </p:cNvSpPr>
          <p:nvPr/>
        </p:nvSpPr>
        <p:spPr bwMode="auto">
          <a:xfrm>
            <a:off x="1636859" y="173874"/>
            <a:ext cx="9720211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Curve 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fitting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8064221" y="978991"/>
          <a:ext cx="3706439" cy="2612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Prism 8" r:id="rId12" imgW="9636696" imgH="6793196" progId="Prism8.Document">
                  <p:embed/>
                </p:oleObj>
              </mc:Choice>
              <mc:Fallback>
                <p:oleObj name="Prism 8" r:id="rId12" imgW="9636696" imgH="6793196" progId="Prism8.Document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064221" y="978991"/>
                        <a:ext cx="3706439" cy="26128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8064221" y="3846974"/>
          <a:ext cx="3707537" cy="261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5" name="Prism 8" r:id="rId14" imgW="9636696" imgH="6793196" progId="Prism8.Document">
                  <p:embed/>
                </p:oleObj>
              </mc:Choice>
              <mc:Fallback>
                <p:oleObj name="Prism 8" r:id="rId14" imgW="9636696" imgH="6793196" progId="Prism8.Document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064221" y="3846974"/>
                        <a:ext cx="3707537" cy="261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97452" y="903877"/>
            <a:ext cx="7101593" cy="1602536"/>
          </a:xfrm>
          <a:prstGeom prst="roundRect">
            <a:avLst/>
          </a:prstGeom>
          <a:noFill/>
          <a:ln>
            <a:solidFill>
              <a:srgbClr val="4496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448417" y="1941537"/>
            <a:ext cx="665176" cy="157943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448417" y="2052918"/>
            <a:ext cx="924618" cy="192741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7861" y="6272438"/>
            <a:ext cx="174849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go!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08941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792"/>
    </mc:Choice>
    <mc:Fallback xmlns="">
      <p:transition spd="slow" advTm="199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27348" y="2554385"/>
            <a:ext cx="11737304" cy="122413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Association between 2 continuous variables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Linear relationship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Diagnostics: Goodness-of-fit</a:t>
            </a:r>
          </a:p>
        </p:txBody>
      </p:sp>
    </p:spTree>
    <p:extLst>
      <p:ext uri="{BB962C8B-B14F-4D97-AF65-F5344CB8AC3E}">
        <p14:creationId xmlns:p14="http://schemas.microsoft.com/office/powerpoint/2010/main" val="107847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38"/>
    </mc:Choice>
    <mc:Fallback xmlns="">
      <p:transition spd="slow" advTm="23238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16234" y="1571871"/>
            <a:ext cx="1136273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Question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Is there a relationship between time spent revising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(Revise) and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anxiety (Anxiety)? And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if yes, are boys and girls different?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how good is the model?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Courier New" panose="02070309020205020404" pitchFamily="49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237928" y="2940452"/>
          <a:ext cx="5716144" cy="3839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Prism 8" r:id="rId3" imgW="9490195" imgH="6374200" progId="Prism8.Document">
                  <p:embed/>
                </p:oleObj>
              </mc:Choice>
              <mc:Fallback>
                <p:oleObj name="Prism 8" r:id="rId3" imgW="9490195" imgH="6374200" progId="Prism8.Document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7928" y="2940452"/>
                        <a:ext cx="5716144" cy="3839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871537" y="128785"/>
            <a:ext cx="6448926" cy="922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Regression: Goodness of fit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8684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14"/>
    </mc:Choice>
    <mc:Fallback xmlns="">
      <p:transition spd="slow" advTm="91514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7487" y="1906773"/>
            <a:ext cx="7838941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Set of 5 clues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Clue 1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Graphical exploration of the data: linearity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Clue 2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Identification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outliers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Clue 3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R</a:t>
            </a:r>
            <a:r>
              <a:rPr kumimoji="0" lang="en-GB" sz="2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the Coefficient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Clue 4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Distribution of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residuals with statistical tests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Clue 5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Distribution of residuals 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 a QQ plot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871537" y="128785"/>
            <a:ext cx="6448926" cy="922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Regression: Goodness of fit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5402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80792" y="1375938"/>
            <a:ext cx="11362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Clue 1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G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raphical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exploration of the data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3311219" y="2124306"/>
          <a:ext cx="5301881" cy="3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Prism 8" r:id="rId3" imgW="9436922" imgH="6880306" progId="Prism8.Document">
                  <p:embed/>
                </p:oleObj>
              </mc:Choice>
              <mc:Fallback>
                <p:oleObj name="Prism 8" r:id="rId3" imgW="9436922" imgH="6880306" progId="Prism8.Document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1219" y="2124306"/>
                        <a:ext cx="5301881" cy="3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71537" y="128785"/>
            <a:ext cx="6448926" cy="922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Regression: Goodness of fit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7676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14"/>
    </mc:Choice>
    <mc:Fallback xmlns="">
      <p:transition spd="slow" advTm="91514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793" y="1787305"/>
            <a:ext cx="2782924" cy="4337448"/>
          </a:xfrm>
          <a:prstGeom prst="rect">
            <a:avLst/>
          </a:prstGeom>
        </p:spPr>
      </p:pic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2333" y="1163769"/>
            <a:ext cx="11606161" cy="5234650"/>
          </a:xfrm>
        </p:spPr>
        <p:txBody>
          <a:bodyPr/>
          <a:lstStyle/>
          <a:p>
            <a:r>
              <a:rPr lang="en-GB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Clue 2</a:t>
            </a:r>
            <a:r>
              <a:rPr lang="en-GB" sz="2400" dirty="0" smtClean="0">
                <a:latin typeface="Calibri" panose="020F0502020204030204" pitchFamily="34" charset="0"/>
              </a:rPr>
              <a:t>: </a:t>
            </a:r>
            <a:r>
              <a:rPr lang="en-GB" sz="2400" dirty="0">
                <a:latin typeface="Calibri" panose="020F0502020204030204" pitchFamily="34" charset="0"/>
              </a:rPr>
              <a:t>I</a:t>
            </a:r>
            <a:r>
              <a:rPr lang="en-GB" sz="2400" dirty="0" smtClean="0">
                <a:latin typeface="Calibri" panose="020F0502020204030204" pitchFamily="34" charset="0"/>
              </a:rPr>
              <a:t>dentification of outliers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2104" y="6244050"/>
            <a:ext cx="3981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Categorical x and continuous 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9117" y="6240353"/>
            <a:ext cx="40187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Continuous x and continuous 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402228" y="3572446"/>
            <a:ext cx="0" cy="1290177"/>
          </a:xfrm>
          <a:prstGeom prst="straightConnector1">
            <a:avLst/>
          </a:prstGeom>
          <a:ln w="285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5772276" y="1895669"/>
          <a:ext cx="5518856" cy="4259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Prism 8" r:id="rId4" imgW="9374289" imgH="7231989" progId="Prism8.Document">
                  <p:embed/>
                </p:oleObj>
              </mc:Choice>
              <mc:Fallback>
                <p:oleObj name="Prism 8" r:id="rId4" imgW="9374289" imgH="7231989" progId="Prism8.Document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72276" y="1895669"/>
                        <a:ext cx="5518856" cy="4259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V="1">
            <a:off x="7771673" y="3440319"/>
            <a:ext cx="0" cy="2081523"/>
          </a:xfrm>
          <a:prstGeom prst="straightConnector1">
            <a:avLst/>
          </a:prstGeom>
          <a:ln w="28575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871537" y="128785"/>
            <a:ext cx="6448926" cy="922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Regression: Goodness of fit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247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955"/>
    </mc:Choice>
    <mc:Fallback xmlns="">
      <p:transition spd="slow" advTm="17995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3811078" y="1700810"/>
            <a:ext cx="1604134" cy="1224135"/>
            <a:chOff x="5148064" y="1556793"/>
            <a:chExt cx="1604134" cy="1224135"/>
          </a:xfrm>
        </p:grpSpPr>
        <p:sp>
          <p:nvSpPr>
            <p:cNvPr id="11" name="Rounded Rectangle 10"/>
            <p:cNvSpPr/>
            <p:nvPr/>
          </p:nvSpPr>
          <p:spPr>
            <a:xfrm>
              <a:off x="5220072" y="1556793"/>
              <a:ext cx="1421846" cy="536284"/>
            </a:xfrm>
            <a:prstGeom prst="roundRect">
              <a:avLst/>
            </a:prstGeom>
            <a:solidFill>
              <a:srgbClr val="0070C0">
                <a:alpha val="50196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Similarity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220072" y="2233172"/>
              <a:ext cx="1421845" cy="547756"/>
            </a:xfrm>
            <a:prstGeom prst="roundRect">
              <a:avLst/>
            </a:prstGeom>
            <a:solidFill>
              <a:srgbClr val="60CFF6">
                <a:alpha val="50196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Variability</a:t>
              </a:r>
              <a:endPara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5148064" y="2165501"/>
              <a:ext cx="1604134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802039" y="227987"/>
            <a:ext cx="4587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Signal-to-noise ratio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27384" y="1534105"/>
            <a:ext cx="18405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GB" sz="54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61849" y="2193400"/>
            <a:ext cx="1771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Noise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72300" y="3469585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GB" sz="4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6220" y="4291362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Noise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7229" y="5363320"/>
            <a:ext cx="19479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Noise</a:t>
            </a: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16560" y="3858255"/>
            <a:ext cx="46741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statistical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significance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15797" y="5084359"/>
            <a:ext cx="52640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=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no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statistical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significance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72300" y="4706876"/>
            <a:ext cx="1657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</a:t>
            </a:r>
            <a:endParaRPr kumimoji="0" lang="en-GB" sz="4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4330" y="1830845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300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430"/>
    </mc:Choice>
    <mc:Fallback xmlns="">
      <p:transition spd="slow" advTm="5443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656" y="1261730"/>
            <a:ext cx="4945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Clue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Coefficient of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56881" y="2388782"/>
          <a:ext cx="4632101" cy="3242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Prism 8" r:id="rId3" imgW="10000610" imgH="6995854" progId="Prism8.Document">
                  <p:embed/>
                </p:oleObj>
              </mc:Choice>
              <mc:Fallback>
                <p:oleObj name="Prism 8" r:id="rId3" imgW="10000610" imgH="6995854" progId="Prism8.Documen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6881" y="2388782"/>
                        <a:ext cx="4632101" cy="3242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856881" y="2387300"/>
          <a:ext cx="4634218" cy="32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Prism 8" r:id="rId5" imgW="10000610" imgH="6995854" progId="Prism8.Document">
                  <p:embed/>
                </p:oleObj>
              </mc:Choice>
              <mc:Fallback>
                <p:oleObj name="Prism 8" r:id="rId5" imgW="10000610" imgH="6995854" progId="Prism8.Document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6881" y="2387300"/>
                        <a:ext cx="4634218" cy="32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348827" y="5802363"/>
            <a:ext cx="1648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FB08C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GB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8FB08C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FB08C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76%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8FB08C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6325929" y="2387300"/>
          <a:ext cx="4637748" cy="32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Prism 8" r:id="rId7" imgW="10003850" imgH="6991534" progId="Prism8.Document">
                  <p:embed/>
                </p:oleObj>
              </mc:Choice>
              <mc:Fallback>
                <p:oleObj name="Prism 8" r:id="rId7" imgW="10003850" imgH="6991534" progId="Prism8.Document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25929" y="2387300"/>
                        <a:ext cx="4637748" cy="32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6323812" y="2387300"/>
          <a:ext cx="4637748" cy="32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Prism 8" r:id="rId9" imgW="10003850" imgH="6991534" progId="Prism8.Document">
                  <p:embed/>
                </p:oleObj>
              </mc:Choice>
              <mc:Fallback>
                <p:oleObj name="Prism 8" r:id="rId9" imgW="10003850" imgH="6991534" progId="Prism8.Document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23812" y="2387300"/>
                        <a:ext cx="4637748" cy="324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18582" y="5802362"/>
            <a:ext cx="1662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FB08C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GB" sz="32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8FB08C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FB08C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46%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8FB08C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2871537" y="128785"/>
            <a:ext cx="6448926" cy="922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Regression: Goodness of fit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28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2919" y="1489922"/>
            <a:ext cx="11606161" cy="5234650"/>
          </a:xfrm>
        </p:spPr>
        <p:txBody>
          <a:bodyPr/>
          <a:lstStyle/>
          <a:p>
            <a:r>
              <a:rPr lang="en-GB" sz="2400" b="1" dirty="0" smtClean="0">
                <a:latin typeface="Calibri" panose="020F0502020204030204" pitchFamily="34" charset="0"/>
              </a:rPr>
              <a:t>Distribution of the residuals</a:t>
            </a:r>
            <a:endParaRPr lang="en-GB" sz="2400" b="1" dirty="0">
              <a:latin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92" y="2699402"/>
            <a:ext cx="5011778" cy="261682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01107" y="5818351"/>
            <a:ext cx="1792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Residuals</a:t>
            </a:r>
            <a:endParaRPr kumimoji="0" lang="fr-FR" sz="3200" b="1" i="0" u="none" strike="noStrike" kern="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29320" y="5813644"/>
            <a:ext cx="43652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Distribution of Residuals</a:t>
            </a:r>
            <a:endParaRPr kumimoji="0" lang="fr-FR" sz="3200" b="1" i="0" u="none" strike="noStrike" kern="0" cap="none" spc="0" normalizeH="0" baseline="0" noProof="0" dirty="0" smtClean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871537" y="128785"/>
            <a:ext cx="6448926" cy="922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Regression: Goodness of fit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255588" y="2079625"/>
          <a:ext cx="5557837" cy="385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Prism 8" r:id="rId5" imgW="9825672" imgH="6816233" progId="Prism8.Document">
                  <p:embed/>
                </p:oleObj>
              </mc:Choice>
              <mc:Fallback>
                <p:oleObj name="Prism 8" r:id="rId5" imgW="9825672" imgH="6816233" progId="Prism8.Document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5588" y="2079625"/>
                        <a:ext cx="5557837" cy="385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477079" y="2201987"/>
            <a:ext cx="4566058" cy="707886"/>
          </a:xfrm>
          <a:prstGeom prst="rect">
            <a:avLst/>
          </a:prstGeom>
          <a:solidFill>
            <a:srgbClr val="5B9BD5">
              <a:lumMod val="20000"/>
              <a:lumOff val="8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Residuals: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difference between each point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the predicted value (=Error)</a:t>
            </a:r>
            <a:endParaRPr kumimoji="0" lang="fr-FR" sz="2000" b="0" i="0" u="none" strike="noStrike" kern="0" cap="none" spc="0" normalizeH="0" baseline="0" noProof="0" dirty="0" smtClean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898615" y="2912434"/>
            <a:ext cx="758901" cy="737302"/>
          </a:xfrm>
          <a:prstGeom prst="straightConnector1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6" name="Right Brace 15"/>
          <p:cNvSpPr/>
          <p:nvPr/>
        </p:nvSpPr>
        <p:spPr>
          <a:xfrm>
            <a:off x="3683331" y="3444952"/>
            <a:ext cx="201104" cy="649101"/>
          </a:xfrm>
          <a:prstGeom prst="rightBrace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2132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23"/>
    </mc:Choice>
    <mc:Fallback xmlns="">
      <p:transition spd="slow" advTm="40923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7859" y="1135185"/>
            <a:ext cx="11606161" cy="5624101"/>
          </a:xfrm>
        </p:spPr>
        <p:txBody>
          <a:bodyPr/>
          <a:lstStyle/>
          <a:p>
            <a:r>
              <a:rPr lang="en-GB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Clue 4</a:t>
            </a:r>
            <a:r>
              <a:rPr lang="en-GB" sz="2400" dirty="0" smtClean="0">
                <a:latin typeface="Calibri" panose="020F0502020204030204" pitchFamily="34" charset="0"/>
              </a:rPr>
              <a:t>: Distribution of the residuals </a:t>
            </a:r>
            <a:r>
              <a:rPr lang="en-GB" sz="2400" b="1" dirty="0" smtClean="0">
                <a:latin typeface="Calibri" panose="020F0502020204030204" pitchFamily="34" charset="0"/>
              </a:rPr>
              <a:t>with statistical tests</a:t>
            </a:r>
          </a:p>
          <a:p>
            <a:endParaRPr lang="en-GB" sz="2400" b="1" dirty="0" smtClean="0">
              <a:latin typeface="Calibri" panose="020F0502020204030204" pitchFamily="34" charset="0"/>
            </a:endParaRPr>
          </a:p>
          <a:p>
            <a:r>
              <a:rPr lang="en-GB" sz="2400" u="sng" dirty="0" smtClean="0"/>
              <a:t>Statistical </a:t>
            </a:r>
            <a:r>
              <a:rPr lang="en-GB" sz="2400" u="sng" dirty="0"/>
              <a:t>tests</a:t>
            </a:r>
            <a:r>
              <a:rPr lang="en-GB" sz="2400" dirty="0"/>
              <a:t>: </a:t>
            </a:r>
            <a:r>
              <a:rPr lang="en-GB" sz="2400" b="1" dirty="0"/>
              <a:t>significant departure from </a:t>
            </a:r>
            <a:r>
              <a:rPr lang="en-GB" sz="2400" b="1" dirty="0" smtClean="0"/>
              <a:t>normality ?</a:t>
            </a:r>
            <a:endParaRPr lang="en-GB" sz="2400" b="1" dirty="0"/>
          </a:p>
          <a:p>
            <a:pPr lvl="1"/>
            <a:r>
              <a:rPr lang="en-GB" sz="2000" b="1" dirty="0" smtClean="0"/>
              <a:t>Anderson-Darling</a:t>
            </a:r>
            <a:r>
              <a:rPr lang="en-GB" sz="2000" dirty="0" smtClean="0"/>
              <a:t>: </a:t>
            </a:r>
          </a:p>
          <a:p>
            <a:pPr lvl="2"/>
            <a:r>
              <a:rPr lang="en-GB" sz="2000" dirty="0" smtClean="0"/>
              <a:t>cumulative distribution different from a normal one?</a:t>
            </a:r>
            <a:endParaRPr lang="en-GB" sz="2000" dirty="0"/>
          </a:p>
          <a:p>
            <a:pPr lvl="1"/>
            <a:endParaRPr lang="en-GB" sz="2000" dirty="0" smtClean="0"/>
          </a:p>
          <a:p>
            <a:pPr lvl="1"/>
            <a:endParaRPr lang="en-GB" sz="2000" dirty="0"/>
          </a:p>
          <a:p>
            <a:pPr lvl="1"/>
            <a:endParaRPr lang="en-GB" sz="2000" dirty="0" smtClean="0"/>
          </a:p>
          <a:p>
            <a:pPr lvl="1"/>
            <a:endParaRPr lang="en-GB" sz="2000" dirty="0" smtClean="0"/>
          </a:p>
          <a:p>
            <a:pPr lvl="1"/>
            <a:r>
              <a:rPr lang="en-GB" sz="2000" b="1" dirty="0" err="1" smtClean="0"/>
              <a:t>D’Agostino</a:t>
            </a:r>
            <a:r>
              <a:rPr lang="en-GB" sz="2000" b="1" dirty="0" smtClean="0"/>
              <a:t>-Pearson</a:t>
            </a:r>
            <a:r>
              <a:rPr lang="en-GB" sz="2000" dirty="0" smtClean="0"/>
              <a:t>: </a:t>
            </a:r>
          </a:p>
          <a:p>
            <a:pPr lvl="2"/>
            <a:r>
              <a:rPr lang="en-GB" sz="2000" dirty="0" smtClean="0"/>
              <a:t>asymmetry and shape different from normal distribution?</a:t>
            </a:r>
            <a:endParaRPr lang="en-GB" sz="2000" dirty="0"/>
          </a:p>
          <a:p>
            <a:endParaRPr lang="en-GB" sz="2400" b="1" dirty="0" smtClean="0">
              <a:latin typeface="Calibri" panose="020F0502020204030204" pitchFamily="34" charset="0"/>
            </a:endParaRPr>
          </a:p>
          <a:p>
            <a:pPr lvl="1"/>
            <a:r>
              <a:rPr lang="en-GB" sz="2000" dirty="0" smtClean="0">
                <a:latin typeface="Calibri" panose="020F0502020204030204" pitchFamily="34" charset="0"/>
              </a:rPr>
              <a:t>Other tests: </a:t>
            </a:r>
            <a:r>
              <a:rPr lang="en-GB" sz="2000" b="1" dirty="0" smtClean="0">
                <a:latin typeface="Calibri" panose="020F0502020204030204" pitchFamily="34" charset="0"/>
              </a:rPr>
              <a:t>Shapiro-Wilk</a:t>
            </a:r>
            <a:r>
              <a:rPr lang="en-GB" sz="2000" dirty="0" smtClean="0">
                <a:latin typeface="Calibri" panose="020F0502020204030204" pitchFamily="34" charset="0"/>
              </a:rPr>
              <a:t> and </a:t>
            </a:r>
            <a:r>
              <a:rPr lang="en-GB" sz="2000" b="1" dirty="0" smtClean="0">
                <a:latin typeface="Calibri" panose="020F0502020204030204" pitchFamily="34" charset="0"/>
              </a:rPr>
              <a:t>Kolmogorov-Smirnov</a:t>
            </a:r>
            <a:endParaRPr lang="en-GB" sz="2000" b="1" dirty="0"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87526" y="230045"/>
            <a:ext cx="8229600" cy="922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Regression: model goodness of fit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/>
            </a:r>
            <a:b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090150" y="2003927"/>
            <a:ext cx="2795621" cy="2065329"/>
            <a:chOff x="3182111" y="2422451"/>
            <a:chExt cx="2795621" cy="20653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2111" y="2422451"/>
              <a:ext cx="2482229" cy="206532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395330" y="2573079"/>
              <a:ext cx="12186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Normal-</a:t>
              </a:r>
              <a:r>
                <a:rPr kumimoji="0" lang="en-GB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ish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026195" y="2948763"/>
              <a:ext cx="453656" cy="3260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193543" y="3364971"/>
              <a:ext cx="7841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Dodgy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4848447" y="3274828"/>
              <a:ext cx="368595" cy="1802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767" y="3989287"/>
            <a:ext cx="2652612" cy="220709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578677" y="4430062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Normal-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ish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87593" y="4514622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Dodgy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74698" y="5127384"/>
            <a:ext cx="7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Dodgy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7" name="Straight Arrow Connector 26"/>
          <p:cNvCxnSpPr>
            <a:stCxn id="25" idx="2"/>
          </p:cNvCxnSpPr>
          <p:nvPr/>
        </p:nvCxnSpPr>
        <p:spPr>
          <a:xfrm>
            <a:off x="8779688" y="4883954"/>
            <a:ext cx="77406" cy="208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4" idx="2"/>
          </p:cNvCxnSpPr>
          <p:nvPr/>
        </p:nvCxnSpPr>
        <p:spPr>
          <a:xfrm flipH="1">
            <a:off x="9578677" y="4799394"/>
            <a:ext cx="609302" cy="17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17" name="Straight Arrow Connector 60416"/>
          <p:cNvCxnSpPr/>
          <p:nvPr/>
        </p:nvCxnSpPr>
        <p:spPr>
          <a:xfrm flipH="1">
            <a:off x="9997488" y="5312050"/>
            <a:ext cx="184298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371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955"/>
    </mc:Choice>
    <mc:Fallback xmlns="">
      <p:transition spd="slow" advTm="179955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198813" y="1600200"/>
          <a:ext cx="5133975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Prism 8" r:id="rId3" imgW="2956305" imgH="2983722" progId="Prism8.Document">
                  <p:embed/>
                </p:oleObj>
              </mc:Choice>
              <mc:Fallback>
                <p:oleObj name="Prism 8" r:id="rId3" imgW="2956305" imgH="2983722" progId="Prism8.Documen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8813" y="1600200"/>
                        <a:ext cx="5133975" cy="518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28818" y="5072623"/>
            <a:ext cx="294003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 mean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 SD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 sample size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perfectly normal distribution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89835" y="5052507"/>
            <a:ext cx="3038475" cy="152400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 rot="16200000">
            <a:off x="2343163" y="3879310"/>
            <a:ext cx="2510588" cy="462958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13624" y="1746227"/>
            <a:ext cx="4046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uantile –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uantile plot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6615" y="1142273"/>
            <a:ext cx="6539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Clue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Distribution of the residuals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with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QQ plot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>
            <a:stCxn id="26" idx="0"/>
          </p:cNvCxnSpPr>
          <p:nvPr/>
        </p:nvCxnSpPr>
        <p:spPr>
          <a:xfrm flipV="1">
            <a:off x="1709073" y="3941135"/>
            <a:ext cx="1657904" cy="1111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900862" y="6199858"/>
            <a:ext cx="2164635" cy="38261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871537" y="128785"/>
            <a:ext cx="6448926" cy="922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Regression: Goodness of fit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091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62707" y="154844"/>
            <a:ext cx="8866587" cy="134738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Goodness of fit: 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let’s do 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exam anxiety.xlsx 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(Don’t 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need ‘Exam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’)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 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D60093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6566" y="5379695"/>
            <a:ext cx="99933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Association between time spent revising and exam anxiety.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Are we getting it right?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67" y="1765622"/>
            <a:ext cx="3868835" cy="3135406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4769017" y="1435810"/>
          <a:ext cx="5716144" cy="3839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Prism 8" r:id="rId4" imgW="9490195" imgH="6374200" progId="Prism8.Document">
                  <p:embed/>
                </p:oleObj>
              </mc:Choice>
              <mc:Fallback>
                <p:oleObj name="Prism 8" r:id="rId4" imgW="9490195" imgH="6374200" progId="Prism8.Document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69017" y="1435810"/>
                        <a:ext cx="5716144" cy="3839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88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78"/>
    </mc:Choice>
    <mc:Fallback xmlns="">
      <p:transition spd="slow" advTm="5578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34277" y="1487819"/>
            <a:ext cx="10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Excel File</a:t>
            </a:r>
            <a:endParaRPr kumimoji="0" lang="fr-FR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29382" y="1488493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Prism File</a:t>
            </a:r>
            <a:endParaRPr kumimoji="0" lang="fr-FR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734725" y="3804482"/>
            <a:ext cx="178626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31" y="1927727"/>
            <a:ext cx="2575783" cy="4587638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662707" y="154844"/>
            <a:ext cx="8866587" cy="134738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Goodness of fit: 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let’s do it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exam anxiety.xlsx 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(Don’t 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need ‘Exam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’)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383" y="1907678"/>
            <a:ext cx="2505764" cy="474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11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531"/>
    </mc:Choice>
    <mc:Fallback xmlns="">
      <p:transition spd="slow" advTm="197531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77" y="1322463"/>
            <a:ext cx="4612217" cy="49205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3882" y="1719439"/>
            <a:ext cx="4691629" cy="4998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3455" y="1882090"/>
            <a:ext cx="4444526" cy="472873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6688" y="2877879"/>
            <a:ext cx="723014" cy="29062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858" y="2309162"/>
            <a:ext cx="768159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Clue 1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>
            <a:stCxn id="7" idx="2"/>
          </p:cNvCxnSpPr>
          <p:nvPr/>
        </p:nvCxnSpPr>
        <p:spPr>
          <a:xfrm>
            <a:off x="654938" y="2678494"/>
            <a:ext cx="252374" cy="169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47921" y="2323338"/>
            <a:ext cx="768159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Clue 2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882543" y="230045"/>
            <a:ext cx="6426915" cy="922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Goodness of fit with Prism 8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/>
            </a:r>
            <a:b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cxnSp>
        <p:nvCxnSpPr>
          <p:cNvPr id="21" name="Straight Arrow Connector 20"/>
          <p:cNvCxnSpPr>
            <a:stCxn id="14" idx="1"/>
          </p:cNvCxnSpPr>
          <p:nvPr/>
        </p:nvCxnSpPr>
        <p:spPr>
          <a:xfrm flipH="1" flipV="1">
            <a:off x="2461085" y="2410046"/>
            <a:ext cx="286836" cy="97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>
            <a:off x="1987213" y="2309162"/>
            <a:ext cx="473872" cy="2284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809427" y="2877879"/>
            <a:ext cx="3259752" cy="20220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862940" y="4235116"/>
            <a:ext cx="448540" cy="20854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3425" y="1641088"/>
            <a:ext cx="4478994" cy="4765016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276009" y="2140692"/>
            <a:ext cx="768159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Clue 3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602972" y="2927500"/>
            <a:ext cx="768159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Clue 4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20806" y="4930206"/>
            <a:ext cx="768159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Clue 5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7" name="Straight Arrow Connector 36"/>
          <p:cNvCxnSpPr>
            <a:stCxn id="34" idx="1"/>
          </p:cNvCxnSpPr>
          <p:nvPr/>
        </p:nvCxnSpPr>
        <p:spPr>
          <a:xfrm flipH="1">
            <a:off x="8066567" y="2325358"/>
            <a:ext cx="209442" cy="168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5" idx="1"/>
          </p:cNvCxnSpPr>
          <p:nvPr/>
        </p:nvCxnSpPr>
        <p:spPr>
          <a:xfrm flipH="1" flipV="1">
            <a:off x="8910084" y="2835167"/>
            <a:ext cx="692888" cy="276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6" idx="1"/>
          </p:cNvCxnSpPr>
          <p:nvPr/>
        </p:nvCxnSpPr>
        <p:spPr>
          <a:xfrm flipH="1" flipV="1">
            <a:off x="8013447" y="4841019"/>
            <a:ext cx="507359" cy="273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7457904" y="2381696"/>
            <a:ext cx="606633" cy="23428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7436022" y="2710685"/>
            <a:ext cx="1474061" cy="21681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521855" y="4701731"/>
            <a:ext cx="473872" cy="2284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7861" y="6272438"/>
            <a:ext cx="1748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Have a go!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41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66"/>
    </mc:Choice>
    <mc:Fallback xmlns="">
      <p:transition spd="slow" advTm="415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30" grpId="0" animBg="1"/>
      <p:bldP spid="24" grpId="0" animBg="1"/>
      <p:bldP spid="26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2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2333" y="1163769"/>
            <a:ext cx="11606161" cy="5234650"/>
          </a:xfrm>
        </p:spPr>
        <p:txBody>
          <a:bodyPr/>
          <a:lstStyle/>
          <a:p>
            <a:r>
              <a:rPr lang="en-GB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Clue 1</a:t>
            </a:r>
            <a:r>
              <a:rPr lang="en-GB" sz="2400" dirty="0" smtClean="0">
                <a:latin typeface="Calibri" panose="020F0502020204030204" pitchFamily="34" charset="0"/>
              </a:rPr>
              <a:t>: Graphical exploration of the data: linear relationship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87526" y="230045"/>
            <a:ext cx="8229600" cy="922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Regression: model goodness of fit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/>
            </a:r>
            <a:b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824" y="2012154"/>
            <a:ext cx="6124353" cy="413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8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955"/>
    </mc:Choice>
    <mc:Fallback xmlns="">
      <p:transition spd="slow" advTm="179955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2333" y="1163769"/>
            <a:ext cx="11606161" cy="5234650"/>
          </a:xfrm>
        </p:spPr>
        <p:txBody>
          <a:bodyPr/>
          <a:lstStyle/>
          <a:p>
            <a:r>
              <a:rPr lang="en-GB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Clue 2</a:t>
            </a:r>
            <a:r>
              <a:rPr lang="en-GB" sz="2400" dirty="0" smtClean="0">
                <a:latin typeface="Calibri" panose="020F0502020204030204" pitchFamily="34" charset="0"/>
              </a:rPr>
              <a:t>: </a:t>
            </a:r>
            <a:r>
              <a:rPr lang="en-GB" sz="2400" dirty="0">
                <a:latin typeface="Calibri" panose="020F0502020204030204" pitchFamily="34" charset="0"/>
              </a:rPr>
              <a:t>I</a:t>
            </a:r>
            <a:r>
              <a:rPr lang="en-GB" sz="2400" dirty="0" smtClean="0">
                <a:latin typeface="Calibri" panose="020F0502020204030204" pitchFamily="34" charset="0"/>
              </a:rPr>
              <a:t>dentification of outliers</a:t>
            </a:r>
            <a:endParaRPr lang="en-GB" sz="2400" dirty="0">
              <a:latin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829" y="2869360"/>
            <a:ext cx="3247240" cy="1695552"/>
          </a:xfrm>
          <a:prstGeom prst="rect">
            <a:avLst/>
          </a:prstGeom>
        </p:spPr>
      </p:pic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4854927" y="2047341"/>
          <a:ext cx="5556163" cy="376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Prism 8" r:id="rId5" imgW="7774293" imgH="5270918" progId="Prism8.Document">
                  <p:embed/>
                </p:oleObj>
              </mc:Choice>
              <mc:Fallback>
                <p:oleObj name="Prism 8" r:id="rId5" imgW="7774293" imgH="5270918" progId="Prism8.Document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54927" y="2047341"/>
                        <a:ext cx="5556163" cy="3765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882543" y="230045"/>
            <a:ext cx="6426915" cy="922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Goodness of fit with Prism 8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/>
            </a:r>
            <a:b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7602" y="3921469"/>
            <a:ext cx="64318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1387643" y="3789115"/>
            <a:ext cx="125930" cy="638506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3547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37"/>
    </mc:Choice>
    <mc:Fallback xmlns="">
      <p:transition spd="slow" advTm="17837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40" y="2471687"/>
            <a:ext cx="5447344" cy="3439578"/>
          </a:xfrm>
          <a:prstGeom prst="rect">
            <a:avLst/>
          </a:prstGeom>
        </p:spPr>
      </p:pic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2087526" y="230045"/>
            <a:ext cx="8229600" cy="922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Regression: model goodness of fit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/>
            </a:r>
            <a:b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5806520" y="2633295"/>
          <a:ext cx="5556163" cy="3765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Prism 8" r:id="rId5" imgW="7774293" imgH="5270918" progId="Prism8.Document">
                  <p:embed/>
                </p:oleObj>
              </mc:Choice>
              <mc:Fallback>
                <p:oleObj name="Prism 8" r:id="rId5" imgW="7774293" imgH="5270918" progId="Prism8.Document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06520" y="2633295"/>
                        <a:ext cx="5556163" cy="3765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53656" y="1261730"/>
            <a:ext cx="4945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Clue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Coefficient of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determination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122966" y="5316286"/>
            <a:ext cx="421758" cy="2339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111790" y="5305653"/>
            <a:ext cx="421758" cy="23391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3655" y="5069684"/>
            <a:ext cx="3685953" cy="585157"/>
          </a:xfrm>
          <a:prstGeom prst="roundRect">
            <a:avLst/>
          </a:prstGeom>
          <a:solidFill>
            <a:srgbClr val="9DC3E6">
              <a:alpha val="30196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8634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04"/>
    </mc:Choice>
    <mc:Fallback xmlns="">
      <p:transition spd="slow" advTm="3150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ounded Rectangle 84"/>
          <p:cNvSpPr/>
          <p:nvPr/>
        </p:nvSpPr>
        <p:spPr>
          <a:xfrm>
            <a:off x="7708410" y="5196397"/>
            <a:ext cx="1341909" cy="474996"/>
          </a:xfrm>
          <a:prstGeom prst="roundRect">
            <a:avLst/>
          </a:prstGeom>
          <a:solidFill>
            <a:srgbClr val="5B9B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6473" y="227987"/>
            <a:ext cx="80190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Signal-to-noise </a:t>
            </a: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ratio and Correlation 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5577" y="2138634"/>
            <a:ext cx="87631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Signal is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similarity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behaviour between variable x and variable y.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915586" y="5117315"/>
            <a:ext cx="1852539" cy="55155"/>
            <a:chOff x="1917393" y="3448675"/>
            <a:chExt cx="1966079" cy="58536"/>
          </a:xfrm>
        </p:grpSpPr>
        <p:sp>
          <p:nvSpPr>
            <p:cNvPr id="46" name="object 25"/>
            <p:cNvSpPr/>
            <p:nvPr/>
          </p:nvSpPr>
          <p:spPr>
            <a:xfrm>
              <a:off x="1917393" y="3507211"/>
              <a:ext cx="207010" cy="0"/>
            </a:xfrm>
            <a:custGeom>
              <a:avLst/>
              <a:gdLst/>
              <a:ahLst/>
              <a:cxnLst/>
              <a:rect l="l" t="t" r="r" b="b"/>
              <a:pathLst>
                <a:path w="207010">
                  <a:moveTo>
                    <a:pt x="0" y="0"/>
                  </a:moveTo>
                  <a:lnTo>
                    <a:pt x="206420" y="0"/>
                  </a:lnTo>
                </a:path>
              </a:pathLst>
            </a:custGeom>
            <a:ln w="29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9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bject 26"/>
            <p:cNvSpPr/>
            <p:nvPr/>
          </p:nvSpPr>
          <p:spPr>
            <a:xfrm>
              <a:off x="1917393" y="3448675"/>
              <a:ext cx="207010" cy="0"/>
            </a:xfrm>
            <a:custGeom>
              <a:avLst/>
              <a:gdLst/>
              <a:ahLst/>
              <a:cxnLst/>
              <a:rect l="l" t="t" r="r" b="b"/>
              <a:pathLst>
                <a:path w="207010">
                  <a:moveTo>
                    <a:pt x="0" y="0"/>
                  </a:moveTo>
                  <a:lnTo>
                    <a:pt x="206420" y="0"/>
                  </a:lnTo>
                </a:path>
              </a:pathLst>
            </a:custGeom>
            <a:ln w="29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9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object 27"/>
            <p:cNvSpPr/>
            <p:nvPr/>
          </p:nvSpPr>
          <p:spPr>
            <a:xfrm>
              <a:off x="3676462" y="3507211"/>
              <a:ext cx="207010" cy="0"/>
            </a:xfrm>
            <a:custGeom>
              <a:avLst/>
              <a:gdLst/>
              <a:ahLst/>
              <a:cxnLst/>
              <a:rect l="l" t="t" r="r" b="b"/>
              <a:pathLst>
                <a:path w="207010">
                  <a:moveTo>
                    <a:pt x="0" y="0"/>
                  </a:moveTo>
                  <a:lnTo>
                    <a:pt x="206420" y="0"/>
                  </a:lnTo>
                </a:path>
              </a:pathLst>
            </a:custGeom>
            <a:ln w="2976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9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bject 28"/>
            <p:cNvSpPr/>
            <p:nvPr/>
          </p:nvSpPr>
          <p:spPr>
            <a:xfrm>
              <a:off x="3676462" y="3448675"/>
              <a:ext cx="207010" cy="0"/>
            </a:xfrm>
            <a:custGeom>
              <a:avLst/>
              <a:gdLst/>
              <a:ahLst/>
              <a:cxnLst/>
              <a:rect l="l" t="t" r="r" b="b"/>
              <a:pathLst>
                <a:path w="207010">
                  <a:moveTo>
                    <a:pt x="0" y="0"/>
                  </a:moveTo>
                  <a:lnTo>
                    <a:pt x="206420" y="0"/>
                  </a:lnTo>
                </a:path>
              </a:pathLst>
            </a:custGeom>
            <a:ln w="29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96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5" name="object 25"/>
          <p:cNvSpPr/>
          <p:nvPr/>
        </p:nvSpPr>
        <p:spPr>
          <a:xfrm>
            <a:off x="2055531" y="5197201"/>
            <a:ext cx="195055" cy="0"/>
          </a:xfrm>
          <a:custGeom>
            <a:avLst/>
            <a:gdLst/>
            <a:ahLst/>
            <a:cxnLst/>
            <a:rect l="l" t="t" r="r" b="b"/>
            <a:pathLst>
              <a:path w="207010">
                <a:moveTo>
                  <a:pt x="0" y="0"/>
                </a:moveTo>
                <a:lnTo>
                  <a:pt x="206420" y="0"/>
                </a:lnTo>
              </a:path>
            </a:pathLst>
          </a:custGeom>
          <a:ln w="29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object 26"/>
          <p:cNvSpPr/>
          <p:nvPr/>
        </p:nvSpPr>
        <p:spPr>
          <a:xfrm>
            <a:off x="2055531" y="5142045"/>
            <a:ext cx="195055" cy="0"/>
          </a:xfrm>
          <a:custGeom>
            <a:avLst/>
            <a:gdLst/>
            <a:ahLst/>
            <a:cxnLst/>
            <a:rect l="l" t="t" r="r" b="b"/>
            <a:pathLst>
              <a:path w="207010">
                <a:moveTo>
                  <a:pt x="0" y="0"/>
                </a:moveTo>
                <a:lnTo>
                  <a:pt x="206420" y="0"/>
                </a:lnTo>
              </a:path>
            </a:pathLst>
          </a:custGeom>
          <a:ln w="297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bject 4"/>
          <p:cNvSpPr/>
          <p:nvPr/>
        </p:nvSpPr>
        <p:spPr>
          <a:xfrm>
            <a:off x="2469777" y="5168894"/>
            <a:ext cx="1282290" cy="45719"/>
          </a:xfrm>
          <a:custGeom>
            <a:avLst/>
            <a:gdLst/>
            <a:ahLst/>
            <a:cxnLst/>
            <a:rect l="l" t="t" r="r" b="b"/>
            <a:pathLst>
              <a:path w="1108075">
                <a:moveTo>
                  <a:pt x="0" y="0"/>
                </a:moveTo>
                <a:lnTo>
                  <a:pt x="1107526" y="0"/>
                </a:lnTo>
              </a:path>
            </a:pathLst>
          </a:custGeom>
          <a:ln w="188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9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465373" y="4738979"/>
            <a:ext cx="13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similarity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459613" y="5147393"/>
            <a:ext cx="1408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variability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60381" y="4588019"/>
            <a:ext cx="3530444" cy="531624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4234294" y="4639898"/>
            <a:ext cx="1192379" cy="446898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0383" y="3783867"/>
            <a:ext cx="120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covariance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195198" y="4092725"/>
            <a:ext cx="473370" cy="531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663295" y="4107895"/>
            <a:ext cx="432705" cy="4526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4182421" y="5205465"/>
            <a:ext cx="1341909" cy="474996"/>
          </a:xfrm>
          <a:prstGeom prst="roundRect">
            <a:avLst/>
          </a:prstGeom>
          <a:solidFill>
            <a:srgbClr val="5B9BD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24641" y="2691329"/>
            <a:ext cx="2161789" cy="768535"/>
            <a:chOff x="8413587" y="1968349"/>
            <a:chExt cx="2161789" cy="768535"/>
          </a:xfrm>
        </p:grpSpPr>
        <p:sp>
          <p:nvSpPr>
            <p:cNvPr id="65" name="object 4"/>
            <p:cNvSpPr/>
            <p:nvPr/>
          </p:nvSpPr>
          <p:spPr>
            <a:xfrm>
              <a:off x="8470346" y="2374707"/>
              <a:ext cx="1044084" cy="0"/>
            </a:xfrm>
            <a:custGeom>
              <a:avLst/>
              <a:gdLst/>
              <a:ahLst/>
              <a:cxnLst/>
              <a:rect l="l" t="t" r="r" b="b"/>
              <a:pathLst>
                <a:path w="1108075">
                  <a:moveTo>
                    <a:pt x="0" y="0"/>
                  </a:moveTo>
                  <a:lnTo>
                    <a:pt x="1107526" y="0"/>
                  </a:lnTo>
                </a:path>
              </a:pathLst>
            </a:custGeom>
            <a:ln w="188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9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445358" y="1979243"/>
              <a:ext cx="1143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similarity</a:t>
              </a: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413587" y="2336774"/>
              <a:ext cx="12068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variability</a:t>
              </a: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object 4"/>
            <p:cNvSpPr/>
            <p:nvPr/>
          </p:nvSpPr>
          <p:spPr>
            <a:xfrm>
              <a:off x="9857186" y="2363812"/>
              <a:ext cx="601524" cy="45719"/>
            </a:xfrm>
            <a:custGeom>
              <a:avLst/>
              <a:gdLst/>
              <a:ahLst/>
              <a:cxnLst/>
              <a:rect l="l" t="t" r="r" b="b"/>
              <a:pathLst>
                <a:path w="1108075">
                  <a:moveTo>
                    <a:pt x="0" y="0"/>
                  </a:moveTo>
                  <a:lnTo>
                    <a:pt x="1107526" y="0"/>
                  </a:lnTo>
                </a:path>
              </a:pathLst>
            </a:custGeom>
            <a:ln w="188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9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9773812" y="1968349"/>
              <a:ext cx="8002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CC00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Signal</a:t>
              </a: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9802407" y="2325880"/>
              <a:ext cx="7729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Noise</a:t>
              </a:r>
              <a:endPara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492588" y="2129607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=</a:t>
              </a:r>
              <a:endPara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192959" y="4600372"/>
                <a:ext cx="1065132" cy="107683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fr-F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kumimoji="0" lang="en-GB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CO</m:t>
                          </m:r>
                          <m:sSub>
                            <m:sSubPr>
                              <m:ctrlPr>
                                <a:rPr kumimoji="0" lang="fr-FR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fr-FR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kumimoji="0" lang="en-GB" sz="3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</m:t>
                          </m:r>
                          <m:sSub>
                            <m:sSubPr>
                              <m:ctrlPr>
                                <a:rPr kumimoji="0" lang="fr-FR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0" lang="fr-FR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0" lang="en-GB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</m:t>
                          </m:r>
                          <m:sSub>
                            <m:sSubPr>
                              <m:ctrlPr>
                                <a:rPr kumimoji="0" lang="fr-FR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fr-F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959" y="4600372"/>
                <a:ext cx="1065132" cy="1076833"/>
              </a:xfrm>
              <a:prstGeom prst="rect">
                <a:avLst/>
              </a:prstGeom>
              <a:blipFill>
                <a:blip r:embed="rId3"/>
                <a:stretch>
                  <a:fillRect l="-571" r="-245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868238" y="4603628"/>
                <a:ext cx="3543406" cy="10938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GB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e>
                          </m:nary>
                          <m:d>
                            <m:d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−</m:t>
                              </m:r>
                              <m:acc>
                                <m:accPr>
                                  <m:chr m:val="̅"/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−</m:t>
                              </m:r>
                              <m:acc>
                                <m:accPr>
                                  <m:chr m:val="̅"/>
                                  <m:ctrlP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accPr>
                                <m:e>
                                  <m:r>
                                    <a:rPr kumimoji="0" lang="en-GB" sz="32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𝑦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</m:t>
                              </m:r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−1</m:t>
                              </m:r>
                            </m:e>
                          </m:d>
                          <m:r>
                            <a:rPr kumimoji="0" lang="en-GB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0" lang="en-GB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</m:t>
                          </m:r>
                          <m:sSub>
                            <m:sSubPr>
                              <m:ctrlPr>
                                <a:rPr kumimoji="0" lang="fr-FR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0" lang="fr-FR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0" lang="en-GB" sz="3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S</m:t>
                          </m:r>
                          <m:sSub>
                            <m:sSubPr>
                              <m:ctrlPr>
                                <a:rPr kumimoji="0" lang="fr-FR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</m:e>
                            <m:sub>
                              <m:r>
                                <a:rPr kumimoji="0" lang="en-GB" sz="32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fr-FR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238" y="4603628"/>
                <a:ext cx="3543406" cy="109388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ounded Rectangle 83"/>
          <p:cNvSpPr/>
          <p:nvPr/>
        </p:nvSpPr>
        <p:spPr>
          <a:xfrm>
            <a:off x="6142256" y="5191753"/>
            <a:ext cx="1532173" cy="531624"/>
          </a:xfrm>
          <a:prstGeom prst="round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58091" y="6278647"/>
            <a:ext cx="2021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 Deviation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Straight Arrow Connector 19"/>
          <p:cNvCxnSpPr>
            <a:stCxn id="50" idx="0"/>
          </p:cNvCxnSpPr>
          <p:nvPr/>
        </p:nvCxnSpPr>
        <p:spPr>
          <a:xfrm flipH="1" flipV="1">
            <a:off x="5567884" y="5715169"/>
            <a:ext cx="700901" cy="5634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0" idx="0"/>
          </p:cNvCxnSpPr>
          <p:nvPr/>
        </p:nvCxnSpPr>
        <p:spPr>
          <a:xfrm flipV="1">
            <a:off x="6268785" y="5723377"/>
            <a:ext cx="1575461" cy="555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644098" y="4747746"/>
            <a:ext cx="3674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97202" y="2845644"/>
            <a:ext cx="4227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Coefficient of correlation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104" y="859924"/>
            <a:ext cx="2631792" cy="12441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836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512"/>
    </mc:Choice>
    <mc:Fallback xmlns="">
      <p:transition spd="slow" advTm="50512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2919" y="1489922"/>
            <a:ext cx="11606161" cy="5234650"/>
          </a:xfrm>
        </p:spPr>
        <p:txBody>
          <a:bodyPr/>
          <a:lstStyle/>
          <a:p>
            <a:r>
              <a:rPr lang="en-GB" sz="2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Clue 4</a:t>
            </a:r>
            <a:r>
              <a:rPr lang="en-GB" sz="2400" dirty="0" smtClean="0">
                <a:latin typeface="Calibri" panose="020F0502020204030204" pitchFamily="34" charset="0"/>
              </a:rPr>
              <a:t>: Distribution of the residuals </a:t>
            </a:r>
            <a:r>
              <a:rPr lang="en-GB" sz="2400" b="1" dirty="0" smtClean="0">
                <a:latin typeface="Calibri" panose="020F0502020204030204" pitchFamily="34" charset="0"/>
              </a:rPr>
              <a:t>with statistical tests</a:t>
            </a:r>
            <a:endParaRPr lang="en-GB" sz="2400" b="1" dirty="0"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087526" y="230045"/>
            <a:ext cx="8229600" cy="922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Regression: model goodness of fit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/>
            </a:r>
            <a:b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5362" y="2482669"/>
            <a:ext cx="6260951" cy="37905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02326" y="2078271"/>
            <a:ext cx="9555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Females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8320" y="2117034"/>
            <a:ext cx="7505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19200" y="2461404"/>
            <a:ext cx="5307349" cy="1968829"/>
          </a:xfrm>
          <a:prstGeom prst="roundRect">
            <a:avLst/>
          </a:prstGeom>
          <a:solidFill>
            <a:srgbClr val="9DC3E6">
              <a:alpha val="30196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82767" y="2950066"/>
            <a:ext cx="550424" cy="2284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743096" y="2956712"/>
            <a:ext cx="550424" cy="2284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71113" y="1616606"/>
            <a:ext cx="2200602" cy="923330"/>
          </a:xfrm>
          <a:prstGeom prst="rect">
            <a:avLst/>
          </a:prstGeom>
          <a:solidFill>
            <a:srgbClr val="9DC3E6">
              <a:alpha val="30196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Significant departure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normality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80104" y="2197585"/>
            <a:ext cx="297820" cy="297820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4" idx="1"/>
          </p:cNvCxnSpPr>
          <p:nvPr/>
        </p:nvCxnSpPr>
        <p:spPr>
          <a:xfrm flipH="1">
            <a:off x="8582875" y="2078271"/>
            <a:ext cx="788238" cy="461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121646" y="4667523"/>
          <a:ext cx="2913867" cy="1974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name="Prism 8" r:id="rId5" imgW="7774293" imgH="5270918" progId="Prism8.Document">
                  <p:embed/>
                </p:oleObj>
              </mc:Choice>
              <mc:Fallback>
                <p:oleObj name="Prism 8" r:id="rId5" imgW="7774293" imgH="5270918" progId="Prism8.Document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646" y="4667523"/>
                        <a:ext cx="2913867" cy="19745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7742350" y="3775444"/>
            <a:ext cx="550424" cy="2284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90788" y="3783465"/>
            <a:ext cx="550424" cy="2284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34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955"/>
    </mc:Choice>
    <mc:Fallback xmlns="">
      <p:transition spd="slow" advTm="179955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Object 34"/>
          <p:cNvGraphicFramePr>
            <a:graphicFrameLocks noChangeAspect="1"/>
          </p:cNvGraphicFramePr>
          <p:nvPr>
            <p:extLst/>
          </p:nvPr>
        </p:nvGraphicFramePr>
        <p:xfrm>
          <a:off x="8169275" y="1634510"/>
          <a:ext cx="3806825" cy="257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Prism 8" r:id="rId3" imgW="7774293" imgH="5270918" progId="Prism8.Document">
                  <p:embed/>
                </p:oleObj>
              </mc:Choice>
              <mc:Fallback>
                <p:oleObj name="Prism 8" r:id="rId3" imgW="7774293" imgH="5270918" progId="Prism8.Document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69275" y="1634510"/>
                        <a:ext cx="3806825" cy="2579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506615" y="1786296"/>
          <a:ext cx="4623823" cy="48558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Prism 8" r:id="rId5" imgW="6674272" imgH="7012772" progId="Prism8.Document">
                  <p:embed/>
                </p:oleObj>
              </mc:Choice>
              <mc:Fallback>
                <p:oleObj name="Prism 8" r:id="rId5" imgW="6674272" imgH="7012772" progId="Prism8.Document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6615" y="1786296"/>
                        <a:ext cx="4623823" cy="48558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9163" y="4406687"/>
            <a:ext cx="3099398" cy="1618356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283819" y="5259455"/>
            <a:ext cx="1332614" cy="2268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flipH="1" flipV="1">
            <a:off x="2941674" y="4320059"/>
            <a:ext cx="3342145" cy="10528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7616433" y="3778102"/>
            <a:ext cx="3427251" cy="15947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087526" y="230045"/>
            <a:ext cx="8229600" cy="922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Regression: model goodness of fit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/>
            </a:r>
            <a:b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615" y="1142273"/>
            <a:ext cx="6539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Clue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5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Distribution of the residuals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with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QQ plot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66535" y="4320059"/>
            <a:ext cx="421758" cy="3437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33951" y="2685637"/>
            <a:ext cx="421758" cy="3437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58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522"/>
    </mc:Choice>
    <mc:Fallback xmlns="">
      <p:transition spd="slow" advTm="160522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04" y="1287066"/>
            <a:ext cx="6274799" cy="3667706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6916899" y="1802219"/>
          <a:ext cx="4682180" cy="3152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Prism 8" r:id="rId5" imgW="9481196" imgH="6383199" progId="Prism8.Document">
                  <p:embed/>
                </p:oleObj>
              </mc:Choice>
              <mc:Fallback>
                <p:oleObj name="Prism 8" r:id="rId5" imgW="9481196" imgH="6383199" progId="Prism8.Document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16899" y="1802219"/>
                        <a:ext cx="4682180" cy="3152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151" y="5250499"/>
            <a:ext cx="3634866" cy="140450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2289020" y="5521606"/>
            <a:ext cx="550424" cy="2284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04076" y="2216419"/>
            <a:ext cx="550424" cy="2284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41017" y="4442167"/>
            <a:ext cx="550424" cy="2284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782740" y="4442168"/>
            <a:ext cx="550424" cy="2284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97272" y="6109366"/>
            <a:ext cx="550424" cy="2284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244365" y="6126386"/>
            <a:ext cx="550424" cy="2284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54521" y="5521607"/>
            <a:ext cx="550424" cy="2284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1315" y="5384323"/>
            <a:ext cx="6214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is a strong negative relationship between time spent revising and exam anxiety and that relationship is significantly stronger for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girls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 for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boys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(p=0.0056).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01464" y="4072835"/>
            <a:ext cx="1576072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 = -0.87, r</a:t>
            </a:r>
            <a:r>
              <a:rPr kumimoji="0" lang="en-GB" sz="1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=76%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808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20687" y="3039941"/>
            <a:ext cx="1576072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 = -0.61, r</a:t>
            </a:r>
            <a:r>
              <a:rPr kumimoji="0" lang="en-GB" sz="1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=65%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2882543" y="230045"/>
            <a:ext cx="6426915" cy="9223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Goodness of fit with Prism 8</a:t>
            </a: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/>
            </a:r>
            <a:b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98892" y="4149588"/>
            <a:ext cx="4366139" cy="670505"/>
          </a:xfrm>
          <a:prstGeom prst="roundRect">
            <a:avLst/>
          </a:prstGeom>
          <a:solidFill>
            <a:srgbClr val="9DC3E6">
              <a:alpha val="30196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82740" y="3481137"/>
            <a:ext cx="610165" cy="232610"/>
          </a:xfrm>
          <a:prstGeom prst="roundRect">
            <a:avLst/>
          </a:prstGeom>
          <a:solidFill>
            <a:srgbClr val="E8EFEF">
              <a:alpha val="40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184105" y="4074695"/>
            <a:ext cx="1620253" cy="336694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920686" y="3039941"/>
            <a:ext cx="1576073" cy="33669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806338" y="3481137"/>
            <a:ext cx="585103" cy="232610"/>
          </a:xfrm>
          <a:prstGeom prst="roundRect">
            <a:avLst/>
          </a:prstGeom>
          <a:solidFill>
            <a:srgbClr val="F6E0DB">
              <a:alpha val="4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90196" y="5583089"/>
            <a:ext cx="1117614" cy="646331"/>
          </a:xfrm>
          <a:prstGeom prst="rect">
            <a:avLst/>
          </a:prstGeom>
          <a:solidFill>
            <a:srgbClr val="9DC3E6">
              <a:alpha val="30196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ormality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845" y="5877225"/>
            <a:ext cx="322315" cy="322315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5761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55"/>
    </mc:Choice>
    <mc:Fallback xmlns="">
      <p:transition spd="slow" advTm="48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" grpId="0"/>
      <p:bldP spid="4" grpId="0" animBg="1"/>
      <p:bldP spid="16" grpId="0" animBg="1"/>
      <p:bldP spid="25" grpId="0" animBg="1"/>
      <p:bldP spid="5" grpId="0" animBg="1"/>
      <p:bldP spid="9" grpId="0" animBg="1"/>
      <p:bldP spid="27" grpId="0" animBg="1"/>
      <p:bldP spid="28" grpId="0" animBg="1"/>
      <p:bldP spid="2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83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8283" y="1078834"/>
            <a:ext cx="12025336" cy="549157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GB" sz="2400" dirty="0">
                <a:latin typeface="Calibri" panose="020F0502020204030204" pitchFamily="34" charset="0"/>
              </a:rPr>
              <a:t>Most widely-used correlation coefficient:</a:t>
            </a:r>
          </a:p>
          <a:p>
            <a:pPr lvl="1" eaLnBrk="1" hangingPunct="1"/>
            <a:r>
              <a:rPr lang="en-GB" sz="2400" b="1" dirty="0">
                <a:solidFill>
                  <a:srgbClr val="CC0099"/>
                </a:solidFill>
                <a:latin typeface="Calibri" panose="020F0502020204030204" pitchFamily="34" charset="0"/>
              </a:rPr>
              <a:t>Pearson product-moment correlation coefficient “r</a:t>
            </a:r>
            <a:r>
              <a:rPr lang="en-GB" sz="2400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”</a:t>
            </a:r>
          </a:p>
          <a:p>
            <a:pPr lvl="1" eaLnBrk="1" hangingPunct="1"/>
            <a:endParaRPr lang="en-GB" sz="1200" b="1" dirty="0" smtClean="0">
              <a:solidFill>
                <a:srgbClr val="CC0099"/>
              </a:solidFill>
              <a:latin typeface="Calibri" panose="020F0502020204030204" pitchFamily="34" charset="0"/>
            </a:endParaRPr>
          </a:p>
          <a:p>
            <a:pPr lvl="2"/>
            <a:r>
              <a:rPr lang="en-GB" sz="2400" dirty="0">
                <a:latin typeface="Calibri" panose="020F0502020204030204" pitchFamily="34" charset="0"/>
              </a:rPr>
              <a:t>The </a:t>
            </a:r>
            <a:r>
              <a:rPr lang="en-GB" sz="2400" b="1" dirty="0">
                <a:latin typeface="Calibri" panose="020F0502020204030204" pitchFamily="34" charset="0"/>
              </a:rPr>
              <a:t>magnitude</a:t>
            </a:r>
            <a:r>
              <a:rPr lang="en-GB" sz="2400" dirty="0">
                <a:latin typeface="Calibri" panose="020F0502020204030204" pitchFamily="34" charset="0"/>
              </a:rPr>
              <a:t> and the </a:t>
            </a:r>
            <a:r>
              <a:rPr lang="en-GB" sz="2400" b="1" dirty="0">
                <a:latin typeface="Calibri" panose="020F0502020204030204" pitchFamily="34" charset="0"/>
              </a:rPr>
              <a:t>direction</a:t>
            </a:r>
            <a:r>
              <a:rPr lang="en-GB" sz="2400" dirty="0">
                <a:latin typeface="Calibri" panose="020F0502020204030204" pitchFamily="34" charset="0"/>
              </a:rPr>
              <a:t> of the relation between 2 variables</a:t>
            </a:r>
          </a:p>
          <a:p>
            <a:pPr lvl="2"/>
            <a:r>
              <a:rPr lang="en-GB" sz="2400" dirty="0">
                <a:latin typeface="Calibri" panose="020F0502020204030204" pitchFamily="34" charset="0"/>
              </a:rPr>
              <a:t>It is designed to range in value between </a:t>
            </a:r>
            <a:r>
              <a:rPr lang="en-GB" sz="2400" b="1" dirty="0">
                <a:latin typeface="Calibri" panose="020F0502020204030204" pitchFamily="34" charset="0"/>
              </a:rPr>
              <a:t>-1 and +</a:t>
            </a:r>
            <a:r>
              <a:rPr lang="en-GB" sz="2400" b="1" dirty="0" smtClean="0">
                <a:latin typeface="Calibri" panose="020F0502020204030204" pitchFamily="34" charset="0"/>
              </a:rPr>
              <a:t>1</a:t>
            </a:r>
          </a:p>
          <a:p>
            <a:pPr lvl="2"/>
            <a:r>
              <a:rPr lang="en-GB" sz="2400" b="1" dirty="0" smtClean="0">
                <a:latin typeface="Calibri" panose="020F0502020204030204" pitchFamily="34" charset="0"/>
              </a:rPr>
              <a:t>-0.6 </a:t>
            </a:r>
            <a:r>
              <a:rPr lang="en-GB" sz="2400" dirty="0" smtClean="0">
                <a:latin typeface="Calibri" panose="020F0502020204030204" pitchFamily="34" charset="0"/>
              </a:rPr>
              <a:t>&lt; r &gt; </a:t>
            </a:r>
            <a:r>
              <a:rPr lang="en-GB" sz="2400" b="1" dirty="0" smtClean="0">
                <a:latin typeface="Calibri" panose="020F0502020204030204" pitchFamily="34" charset="0"/>
              </a:rPr>
              <a:t>+0.6 </a:t>
            </a:r>
            <a:r>
              <a:rPr lang="en-GB" sz="2400" dirty="0" smtClean="0">
                <a:latin typeface="Calibri" panose="020F0502020204030204" pitchFamily="34" charset="0"/>
              </a:rPr>
              <a:t>: exciting</a:t>
            </a:r>
            <a:endParaRPr lang="en-GB" sz="2400" dirty="0">
              <a:latin typeface="Calibri" panose="020F0502020204030204" pitchFamily="34" charset="0"/>
            </a:endParaRPr>
          </a:p>
          <a:p>
            <a:pPr lvl="1" eaLnBrk="1" hangingPunct="1"/>
            <a:endParaRPr lang="en-GB" sz="2400" dirty="0">
              <a:solidFill>
                <a:srgbClr val="CC0099"/>
              </a:solidFill>
              <a:latin typeface="Calibri" panose="020F0502020204030204" pitchFamily="34" charset="0"/>
            </a:endParaRPr>
          </a:p>
          <a:p>
            <a:pPr lvl="2" eaLnBrk="1" hangingPunct="1"/>
            <a:endParaRPr lang="en-US" sz="1800" dirty="0" smtClean="0">
              <a:latin typeface="Calibri" panose="020F0502020204030204" pitchFamily="34" charset="0"/>
            </a:endParaRPr>
          </a:p>
          <a:p>
            <a:pPr lvl="2" eaLnBrk="1" hangingPunct="1"/>
            <a:endParaRPr lang="en-US" sz="1800" dirty="0" smtClean="0">
              <a:latin typeface="Calibri" panose="020F0502020204030204" pitchFamily="34" charset="0"/>
            </a:endParaRPr>
          </a:p>
          <a:p>
            <a:pPr lvl="2" eaLnBrk="1" hangingPunct="1"/>
            <a:endParaRPr lang="en-US" sz="1800" dirty="0">
              <a:latin typeface="Calibri" panose="020F0502020204030204" pitchFamily="34" charset="0"/>
            </a:endParaRPr>
          </a:p>
          <a:p>
            <a:pPr lvl="2" eaLnBrk="1" hangingPunct="1"/>
            <a:endParaRPr lang="en-US" sz="1800" dirty="0">
              <a:latin typeface="Calibri" panose="020F0502020204030204" pitchFamily="34" charset="0"/>
            </a:endParaRPr>
          </a:p>
          <a:p>
            <a:pPr lvl="1"/>
            <a:r>
              <a:rPr lang="en-GB" sz="2400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Coefficient </a:t>
            </a:r>
            <a:r>
              <a:rPr lang="en-GB" sz="2400" b="1" dirty="0">
                <a:solidFill>
                  <a:srgbClr val="CC0099"/>
                </a:solidFill>
                <a:latin typeface="Calibri" panose="020F0502020204030204" pitchFamily="34" charset="0"/>
              </a:rPr>
              <a:t>of </a:t>
            </a:r>
            <a:r>
              <a:rPr lang="en-GB" sz="2400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determination </a:t>
            </a:r>
            <a:r>
              <a:rPr lang="en-GB" b="1" dirty="0">
                <a:solidFill>
                  <a:srgbClr val="CC0099"/>
                </a:solidFill>
                <a:latin typeface="Calibri" panose="020F0502020204030204" pitchFamily="34" charset="0"/>
              </a:rPr>
              <a:t>“</a:t>
            </a:r>
            <a: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r</a:t>
            </a:r>
            <a:r>
              <a:rPr lang="en-GB" b="1" baseline="30000" dirty="0" smtClean="0">
                <a:solidFill>
                  <a:srgbClr val="CC0099"/>
                </a:solidFill>
                <a:latin typeface="Calibri" panose="020F0502020204030204" pitchFamily="34" charset="0"/>
              </a:rPr>
              <a:t>2</a:t>
            </a:r>
            <a:r>
              <a:rPr lang="en-GB" b="1" dirty="0" smtClean="0">
                <a:solidFill>
                  <a:srgbClr val="CC0099"/>
                </a:solidFill>
                <a:latin typeface="Calibri" panose="020F0502020204030204" pitchFamily="34" charset="0"/>
              </a:rPr>
              <a:t>” 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</a:p>
          <a:p>
            <a:pPr lvl="1"/>
            <a:endParaRPr lang="en-GB" sz="1200" dirty="0" smtClean="0">
              <a:latin typeface="Calibri" panose="020F0502020204030204" pitchFamily="34" charset="0"/>
            </a:endParaRPr>
          </a:p>
          <a:p>
            <a:pPr lvl="2" eaLnBrk="1" hangingPunct="1"/>
            <a:r>
              <a:rPr lang="en-GB" sz="2400" dirty="0" smtClean="0">
                <a:latin typeface="Calibri" panose="020F0502020204030204" pitchFamily="34" charset="0"/>
              </a:rPr>
              <a:t>It </a:t>
            </a:r>
            <a:r>
              <a:rPr lang="en-GB" sz="2400" dirty="0">
                <a:latin typeface="Calibri" panose="020F0502020204030204" pitchFamily="34" charset="0"/>
              </a:rPr>
              <a:t>gives </a:t>
            </a:r>
            <a:r>
              <a:rPr lang="en-GB" sz="2400" dirty="0" smtClean="0">
                <a:latin typeface="Calibri" panose="020F0502020204030204" pitchFamily="34" charset="0"/>
              </a:rPr>
              <a:t>the </a:t>
            </a:r>
            <a:r>
              <a:rPr lang="en-GB" sz="2400" dirty="0">
                <a:latin typeface="Calibri" panose="020F0502020204030204" pitchFamily="34" charset="0"/>
              </a:rPr>
              <a:t>proportion of variance in Y that can be explained by </a:t>
            </a:r>
            <a:r>
              <a:rPr lang="en-GB" sz="2400" dirty="0" smtClean="0">
                <a:latin typeface="Calibri" panose="020F0502020204030204" pitchFamily="34" charset="0"/>
              </a:rPr>
              <a:t>X (in percentage).</a:t>
            </a:r>
          </a:p>
          <a:p>
            <a:pPr lvl="3" eaLnBrk="1" hangingPunct="1"/>
            <a:r>
              <a:rPr lang="en-GB" sz="2400" dirty="0" smtClean="0">
                <a:latin typeface="Calibri" panose="020F0502020204030204" pitchFamily="34" charset="0"/>
              </a:rPr>
              <a:t>It helps with the interpretation of r</a:t>
            </a:r>
          </a:p>
          <a:p>
            <a:pPr lvl="3" eaLnBrk="1" hangingPunct="1"/>
            <a:r>
              <a:rPr lang="en-GB" sz="2400" dirty="0" smtClean="0">
                <a:latin typeface="Calibri" panose="020F0502020204030204" pitchFamily="34" charset="0"/>
              </a:rPr>
              <a:t>It’s basically the </a:t>
            </a:r>
            <a:r>
              <a:rPr lang="en-GB" sz="2400" b="1" dirty="0" smtClean="0">
                <a:latin typeface="Calibri" panose="020F0502020204030204" pitchFamily="34" charset="0"/>
              </a:rPr>
              <a:t>effect size</a:t>
            </a:r>
            <a:endParaRPr lang="en-GB" sz="2400" b="1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05871" y="227987"/>
            <a:ext cx="2580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Correlation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834" y="2564661"/>
            <a:ext cx="2659610" cy="19204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57"/>
    </mc:Choice>
    <mc:Fallback xmlns="">
      <p:transition spd="slow" advTm="5965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685800" y="3716524"/>
          <a:ext cx="3884613" cy="265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rism 8" r:id="rId4" imgW="9988731" imgH="6822353" progId="Prism8.Document">
                  <p:embed/>
                </p:oleObj>
              </mc:Choice>
              <mc:Fallback>
                <p:oleObj name="Prism 8" r:id="rId4" imgW="9988731" imgH="6822353" progId="Prism8.Document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3716524"/>
                        <a:ext cx="3884613" cy="2652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82113" y="1158142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0.0002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2113" y="2042011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 = - 0.34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2113" y="2895902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GB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0.12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4693" y="1034613"/>
            <a:ext cx="723963" cy="708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2797" y="1918482"/>
            <a:ext cx="685859" cy="708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2895" y="2768563"/>
            <a:ext cx="731583" cy="71634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89123" y="1153787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0.04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89123" y="2037656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 = - 0.83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89123" y="2891547"/>
            <a:ext cx="1306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GB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0.68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09288" y="2759466"/>
            <a:ext cx="723963" cy="7087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4996" y="1042547"/>
            <a:ext cx="731583" cy="7163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4996" y="1888398"/>
            <a:ext cx="792549" cy="754445"/>
          </a:xfrm>
          <a:prstGeom prst="rect">
            <a:avLst/>
          </a:prstGeom>
        </p:spPr>
      </p:pic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6904038" y="3713349"/>
          <a:ext cx="3911600" cy="271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rism 8" r:id="rId10" imgW="9820993" imgH="6826672" progId="Prism8.Document">
                  <p:embed/>
                </p:oleObj>
              </mc:Choice>
              <mc:Fallback>
                <p:oleObj name="Prism 8" r:id="rId10" imgW="9820993" imgH="6826672" progId="Prism8.Document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04038" y="3713349"/>
                        <a:ext cx="3911600" cy="2719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805871" y="227987"/>
            <a:ext cx="2580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Correlation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75992" y="6046070"/>
            <a:ext cx="1708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Power!!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5420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38"/>
    </mc:Choice>
    <mc:Fallback xmlns="">
      <p:transition spd="slow" advTm="793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7" grpId="0"/>
      <p:bldP spid="18" grpId="0"/>
      <p:bldP spid="19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35895" y="274639"/>
            <a:ext cx="9720211" cy="49053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+mj-cs"/>
              </a:rPr>
              <a:t>Coefficient of determination</a:t>
            </a:r>
            <a:endParaRPr kumimoji="0" lang="en-GB" sz="4400" b="1" i="0" u="none" strike="noStrike" kern="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8819" y="1492697"/>
            <a:ext cx="3298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 cell lines on protein expression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73" y="1688595"/>
            <a:ext cx="2778818" cy="19848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65" y="2106815"/>
            <a:ext cx="2830656" cy="28401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674" y="1946880"/>
            <a:ext cx="3672226" cy="19725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5775" y="1071583"/>
            <a:ext cx="999967" cy="11207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965" y="797851"/>
            <a:ext cx="1676368" cy="13089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74366" y="4137561"/>
            <a:ext cx="5205789" cy="25630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73262" y="4137561"/>
            <a:ext cx="1970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Beer goggles effect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55397" y="4713769"/>
            <a:ext cx="2034363" cy="21196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287587" y="3385483"/>
            <a:ext cx="2494358" cy="2447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685947" y="3665695"/>
            <a:ext cx="2395171" cy="253727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592022" y="5207111"/>
            <a:ext cx="929275" cy="63370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19153" y="471376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3%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781945" y="330582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88%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03138" y="355009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31%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87284" y="5408679"/>
            <a:ext cx="2508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22%+37%+1.88% = 61%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866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702"/>
    </mc:Choice>
    <mc:Fallback xmlns="">
      <p:transition spd="slow" advTm="33970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3949700" y="2706067"/>
          <a:ext cx="4292600" cy="297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rism 8" r:id="rId4" imgW="9825672" imgH="6811554" progId="Prism8.Document">
                  <p:embed/>
                </p:oleObj>
              </mc:Choice>
              <mc:Fallback>
                <p:oleObj name="Prism 8" r:id="rId4" imgW="9825672" imgH="6811554" progId="Prism8.Document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49700" y="2706067"/>
                        <a:ext cx="4292600" cy="297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94955" y="1062006"/>
            <a:ext cx="11885010" cy="113123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Thing 1: Pearson correlation is a parametric test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First assumption for parametric test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Normality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Correlation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bivariate Gaussian distribution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758439" y="198187"/>
            <a:ext cx="6675122" cy="7780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Correlation: 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Two 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more 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things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73264" y="5635013"/>
            <a:ext cx="10845472" cy="6458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Symmetry-</a:t>
            </a:r>
            <a:r>
              <a:rPr kumimoji="0" lang="en-GB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ish</a:t>
            </a: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of the values on either side of the line of best fit.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8534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60"/>
    </mc:Choice>
    <mc:Fallback xmlns="">
      <p:transition spd="slow" advTm="4416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2758439" y="198187"/>
            <a:ext cx="6675122" cy="77809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Correlation: 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Two 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more </a:t>
            </a:r>
            <a:r>
              <a:rPr kumimoji="0" lang="en-GB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things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82915" y="1080180"/>
            <a:ext cx="11885010" cy="15411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Thing 2: Line of best fit comes from a regression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Correlation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nature and strength of the association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Regression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: 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nature and strength of the association </a:t>
            </a:r>
            <a:r>
              <a:rPr kumimoji="0" lang="en-GB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and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prediction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6214" y="6057554"/>
            <a:ext cx="2571153" cy="36933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Correlation = Association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87535" y="6066268"/>
            <a:ext cx="2413931" cy="64633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Regression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=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Prediction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= A*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20594" y="5295175"/>
            <a:ext cx="248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156089" y="4212777"/>
            <a:ext cx="1665" cy="1175656"/>
          </a:xfrm>
          <a:prstGeom prst="line">
            <a:avLst/>
          </a:prstGeom>
          <a:ln w="127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844937" y="4212776"/>
            <a:ext cx="1311152" cy="0"/>
          </a:xfrm>
          <a:prstGeom prst="line">
            <a:avLst/>
          </a:prstGeom>
          <a:ln w="127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24535" y="4041172"/>
            <a:ext cx="2840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779688" y="3162210"/>
          <a:ext cx="4164204" cy="2895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Prism 8" r:id="rId4" imgW="9814874" imgH="6825232" progId="Prism8.Document">
                  <p:embed/>
                </p:oleObj>
              </mc:Choice>
              <mc:Fallback>
                <p:oleObj name="Prism 8" r:id="rId4" imgW="9814874" imgH="6825232" progId="Prism8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79688" y="3162210"/>
                        <a:ext cx="4164204" cy="2895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6168915" y="3021833"/>
          <a:ext cx="4398305" cy="305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Prism 8" r:id="rId6" imgW="9814874" imgH="6825232" progId="Prism8.Document">
                  <p:embed/>
                </p:oleObj>
              </mc:Choice>
              <mc:Fallback>
                <p:oleObj name="Prism 8" r:id="rId6" imgW="9814874" imgH="6825232" progId="Prism8.Document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68915" y="3021833"/>
                        <a:ext cx="4398305" cy="3058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3539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15"/>
    </mc:Choice>
    <mc:Fallback xmlns="">
      <p:transition spd="slow" advTm="26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4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|3.2|8|8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8.6|2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5.1|2.2|3.2|7|5.3|3.9|3.2|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5.9|2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4|4.3|10.7|8.8|3|5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9.7|14.3|17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5.2|12.1|5.2|8.4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8.4|5.4|7.6|14.9|5|7.2|3.8|9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9.6|11.7|1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.6|4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4|3|6.1|6.6|3.5|2.2|1.4|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4.1|2.1|3|1.8|6.1|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CC0000"/>
        </a:dk1>
        <a:lt1>
          <a:srgbClr val="FFFFFF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CC0000"/>
        </a:dk1>
        <a:lt1>
          <a:srgbClr val="FFFFFF"/>
        </a:lt1>
        <a:dk2>
          <a:srgbClr val="99003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FFFFFF"/>
        </a:accent3>
        <a:accent4>
          <a:srgbClr val="AE0000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1463</Words>
  <Application>Microsoft Office PowerPoint</Application>
  <PresentationFormat>Widescreen</PresentationFormat>
  <Paragraphs>354</Paragraphs>
  <Slides>43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Courier New</vt:lpstr>
      <vt:lpstr>Times New Roman</vt:lpstr>
      <vt:lpstr>Office Theme</vt:lpstr>
      <vt:lpstr>1_Default Design</vt:lpstr>
      <vt:lpstr>2_Office Theme</vt:lpstr>
      <vt:lpstr>3_Office Theme</vt:lpstr>
      <vt:lpstr>4_Office Theme</vt:lpstr>
      <vt:lpstr>Prism 8</vt:lpstr>
      <vt:lpstr>Analysis of Quantitative data Linear and non-linear relationships Anne Segonds-Pichon v2020-08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Babraham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Quantitative data Linear and non-linear relationships Anne Segonds-Pichon v2020-08</dc:title>
  <dc:creator>Anne Segonds-Pichon</dc:creator>
  <cp:lastModifiedBy>Anne Segonds-Pichon</cp:lastModifiedBy>
  <cp:revision>8</cp:revision>
  <dcterms:created xsi:type="dcterms:W3CDTF">2020-08-27T13:41:02Z</dcterms:created>
  <dcterms:modified xsi:type="dcterms:W3CDTF">2020-09-03T14:24:27Z</dcterms:modified>
</cp:coreProperties>
</file>